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49"/>
  </p:notesMasterIdLst>
  <p:handoutMasterIdLst>
    <p:handoutMasterId r:id="rId50"/>
  </p:handoutMasterIdLst>
  <p:sldIdLst>
    <p:sldId id="293" r:id="rId2"/>
    <p:sldId id="278" r:id="rId3"/>
    <p:sldId id="292" r:id="rId4"/>
    <p:sldId id="303" r:id="rId5"/>
    <p:sldId id="304" r:id="rId6"/>
    <p:sldId id="305" r:id="rId7"/>
    <p:sldId id="306" r:id="rId8"/>
    <p:sldId id="288" r:id="rId9"/>
    <p:sldId id="294" r:id="rId10"/>
    <p:sldId id="307" r:id="rId11"/>
    <p:sldId id="296" r:id="rId12"/>
    <p:sldId id="297" r:id="rId13"/>
    <p:sldId id="298" r:id="rId14"/>
    <p:sldId id="299" r:id="rId15"/>
    <p:sldId id="300" r:id="rId16"/>
    <p:sldId id="301" r:id="rId17"/>
    <p:sldId id="302"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8" r:id="rId32"/>
    <p:sldId id="329" r:id="rId33"/>
    <p:sldId id="330" r:id="rId34"/>
    <p:sldId id="331" r:id="rId35"/>
    <p:sldId id="332" r:id="rId36"/>
    <p:sldId id="333" r:id="rId37"/>
    <p:sldId id="334" r:id="rId38"/>
    <p:sldId id="335" r:id="rId39"/>
    <p:sldId id="336" r:id="rId40"/>
    <p:sldId id="337" r:id="rId41"/>
    <p:sldId id="338" r:id="rId42"/>
    <p:sldId id="322" r:id="rId43"/>
    <p:sldId id="323" r:id="rId44"/>
    <p:sldId id="324" r:id="rId45"/>
    <p:sldId id="325" r:id="rId46"/>
    <p:sldId id="326" r:id="rId47"/>
    <p:sldId id="321" r:id="rId4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cen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918" autoAdjust="0"/>
  </p:normalViewPr>
  <p:slideViewPr>
    <p:cSldViewPr>
      <p:cViewPr varScale="1">
        <p:scale>
          <a:sx n="112" d="100"/>
          <a:sy n="112" d="100"/>
        </p:scale>
        <p:origin x="-414" y="-19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5B8D737-8516-495D-964E-8AB19610AA4F}" type="datetimeFigureOut">
              <a:rPr lang="fr-FR"/>
              <a:pPr>
                <a:defRPr/>
              </a:pPr>
              <a:t>01/11/2012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7513839-05A3-4961-8503-B22B9970E249}" type="slidenum">
              <a:rPr lang="fr-FR"/>
              <a:pPr>
                <a:defRPr/>
              </a:pPr>
              <a:t>‹#›</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78BA2AA-9FEC-495D-B164-B45C93273DA9}" type="datetimeFigureOut">
              <a:rPr lang="fr-FR"/>
              <a:pPr>
                <a:defRPr/>
              </a:pPr>
              <a:t>01/11/2012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0FFEA36-7A64-4CB3-BE93-00260C7CD3B7}" type="slidenum">
              <a:rPr lang="fr-FR"/>
              <a:pPr>
                <a:defRPr/>
              </a:pPr>
              <a:t>‹#›</a:t>
            </a:fld>
            <a:endParaRPr lang="fr-F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FI"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FA8961-99D3-419D-A519-74E689EED0AB}" type="slidenum">
              <a:rPr lang="fr-FR"/>
              <a:pPr fontAlgn="base">
                <a:spcBef>
                  <a:spcPct val="0"/>
                </a:spcBef>
                <a:spcAft>
                  <a:spcPct val="0"/>
                </a:spcAft>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lang="fr-FR" smtClean="0"/>
              <a:t>Cliquez pour modifier le style du titre</a:t>
            </a:r>
            <a:endParaRPr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7" name="Espace réservé de la date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BF968C70-DB6A-4E28-95C2-73E71956B783}" type="datetime1">
              <a:rPr lang="fr-FR"/>
              <a:pPr>
                <a:defRPr/>
              </a:pPr>
              <a:t>01/11/2012</a:t>
            </a:fld>
            <a:endParaRPr lang="fr-FR"/>
          </a:p>
        </p:txBody>
      </p:sp>
      <p:sp>
        <p:nvSpPr>
          <p:cNvPr id="10" name="Espace réservé du pied de page 16"/>
          <p:cNvSpPr>
            <a:spLocks noGrp="1"/>
          </p:cNvSpPr>
          <p:nvPr>
            <p:ph type="ftr" sz="quarter" idx="11"/>
          </p:nvPr>
        </p:nvSpPr>
        <p:spPr>
          <a:xfrm>
            <a:off x="2085975" y="236538"/>
            <a:ext cx="5867400" cy="365125"/>
          </a:xfrm>
        </p:spPr>
        <p:txBody>
          <a:bodyPr/>
          <a:lstStyle>
            <a:lvl1pPr algn="r">
              <a:defRPr smtClean="0">
                <a:solidFill>
                  <a:schemeClr val="tx2"/>
                </a:solidFill>
              </a:defRPr>
            </a:lvl1pPr>
          </a:lstStyle>
          <a:p>
            <a:pPr>
              <a:defRPr/>
            </a:pPr>
            <a:r>
              <a:rPr lang="fr-FR"/>
              <a:t>Les matériaux caoutchouteux 03/05/2012  M.Gerlin V.Fulcheri</a:t>
            </a:r>
            <a:endParaRPr lang="fr-FR"/>
          </a:p>
        </p:txBody>
      </p:sp>
      <p:sp>
        <p:nvSpPr>
          <p:cNvPr id="11" name="Espace réservé du numéro de diapositive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F11690D7-8FF6-4A6E-9166-5791D1016826}" type="slidenum">
              <a:rPr lang="fr-FR"/>
              <a:pPr>
                <a:defRPr/>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75E3429D-8FEA-40DA-86AE-E62D35521064}" type="datetime1">
              <a:rPr lang="fr-FR"/>
              <a:pPr>
                <a:defRPr/>
              </a:pPr>
              <a:t>01/11/2012</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Les matériaux caoutchouteux 03/05/2012  M.Gerlin V.Fulcheri</a:t>
            </a:r>
          </a:p>
        </p:txBody>
      </p:sp>
      <p:sp>
        <p:nvSpPr>
          <p:cNvPr id="6" name="Espace réservé du numéro de diapositive 22"/>
          <p:cNvSpPr>
            <a:spLocks noGrp="1"/>
          </p:cNvSpPr>
          <p:nvPr>
            <p:ph type="sldNum" sz="quarter" idx="12"/>
          </p:nvPr>
        </p:nvSpPr>
        <p:spPr/>
        <p:txBody>
          <a:bodyPr/>
          <a:lstStyle>
            <a:lvl1pPr>
              <a:defRPr/>
            </a:lvl1pPr>
          </a:lstStyle>
          <a:p>
            <a:pPr>
              <a:defRPr/>
            </a:pPr>
            <a:fld id="{893A5A57-EBAA-4441-BC3D-45F0FA073E1E}"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re vertical 1"/>
          <p:cNvSpPr>
            <a:spLocks noGrp="1"/>
          </p:cNvSpPr>
          <p:nvPr>
            <p:ph type="title" orient="vert"/>
          </p:nvPr>
        </p:nvSpPr>
        <p:spPr>
          <a:xfrm>
            <a:off x="6553200" y="609600"/>
            <a:ext cx="2057400" cy="55165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a:xfrm>
            <a:off x="6553200" y="6248400"/>
            <a:ext cx="2209800" cy="365125"/>
          </a:xfrm>
        </p:spPr>
        <p:txBody>
          <a:bodyPr/>
          <a:lstStyle>
            <a:lvl1pPr>
              <a:defRPr/>
            </a:lvl1pPr>
          </a:lstStyle>
          <a:p>
            <a:pPr>
              <a:defRPr/>
            </a:pPr>
            <a:fld id="{599DC26A-D999-4E09-92D2-6D03E9D5F4FD}" type="datetime1">
              <a:rPr lang="fr-FR"/>
              <a:pPr>
                <a:defRPr/>
              </a:pPr>
              <a:t>01/11/2012</a:t>
            </a:fld>
            <a:endParaRPr lang="fr-FR"/>
          </a:p>
        </p:txBody>
      </p:sp>
      <p:sp>
        <p:nvSpPr>
          <p:cNvPr id="8" name="Espace réservé du pied de page 4"/>
          <p:cNvSpPr>
            <a:spLocks noGrp="1"/>
          </p:cNvSpPr>
          <p:nvPr>
            <p:ph type="ftr" sz="quarter" idx="11"/>
          </p:nvPr>
        </p:nvSpPr>
        <p:spPr>
          <a:xfrm>
            <a:off x="457200" y="6248400"/>
            <a:ext cx="5573713" cy="365125"/>
          </a:xfrm>
        </p:spPr>
        <p:txBody>
          <a:bodyPr/>
          <a:lstStyle>
            <a:lvl1pPr>
              <a:defRPr/>
            </a:lvl1pPr>
          </a:lstStyle>
          <a:p>
            <a:pPr>
              <a:defRPr/>
            </a:pPr>
            <a:r>
              <a:rPr lang="fr-FR"/>
              <a:t>Les matériaux caoutchouteux 03/05/2012  M.Gerlin V.Fulcheri</a:t>
            </a:r>
          </a:p>
        </p:txBody>
      </p:sp>
      <p:sp>
        <p:nvSpPr>
          <p:cNvPr id="9" name="Espace réservé du numéro de diapositive 5"/>
          <p:cNvSpPr>
            <a:spLocks noGrp="1"/>
          </p:cNvSpPr>
          <p:nvPr>
            <p:ph type="sldNum" sz="quarter" idx="12"/>
          </p:nvPr>
        </p:nvSpPr>
        <p:spPr>
          <a:xfrm rot="5400000">
            <a:off x="5989638" y="144462"/>
            <a:ext cx="533400" cy="244475"/>
          </a:xfrm>
        </p:spPr>
        <p:txBody>
          <a:bodyPr/>
          <a:lstStyle>
            <a:lvl1pPr>
              <a:defRPr/>
            </a:lvl1pPr>
          </a:lstStyle>
          <a:p>
            <a:pPr>
              <a:defRPr/>
            </a:pPr>
            <a:fld id="{8262853C-E644-490B-9A9D-0B5F963487E0}" type="slidenum">
              <a:rPr lang="fr-FR"/>
              <a:pPr>
                <a:defRPr/>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endParaRPr lang="sv-FI"/>
          </a:p>
        </p:txBody>
      </p:sp>
      <p:sp>
        <p:nvSpPr>
          <p:cNvPr id="3" name="Table Placeholder 2"/>
          <p:cNvSpPr>
            <a:spLocks noGrp="1"/>
          </p:cNvSpPr>
          <p:nvPr>
            <p:ph type="tbl" idx="1"/>
          </p:nvPr>
        </p:nvSpPr>
        <p:spPr>
          <a:xfrm>
            <a:off x="612775" y="1600200"/>
            <a:ext cx="8153400" cy="4525963"/>
          </a:xfrm>
        </p:spPr>
        <p:txBody>
          <a:bodyPr>
            <a:normAutofit/>
          </a:bodyPr>
          <a:lstStyle/>
          <a:p>
            <a:pPr lvl="0"/>
            <a:endParaRPr lang="sv-FI" noProof="0"/>
          </a:p>
        </p:txBody>
      </p:sp>
      <p:sp>
        <p:nvSpPr>
          <p:cNvPr id="4" name="Date Placeholder 3"/>
          <p:cNvSpPr>
            <a:spLocks noGrp="1"/>
          </p:cNvSpPr>
          <p:nvPr>
            <p:ph type="dt" sz="half" idx="10"/>
          </p:nvPr>
        </p:nvSpPr>
        <p:spPr/>
        <p:txBody>
          <a:bodyPr/>
          <a:lstStyle>
            <a:lvl1pPr>
              <a:defRPr/>
            </a:lvl1pPr>
          </a:lstStyle>
          <a:p>
            <a:pPr>
              <a:defRPr/>
            </a:pPr>
            <a:fld id="{87F688D4-D361-4146-9A9A-3DC4C6DF708D}" type="datetime1">
              <a:rPr lang="fr-FR"/>
              <a:pPr>
                <a:defRPr/>
              </a:pPr>
              <a:t>01/11/2012</a:t>
            </a:fld>
            <a:endParaRPr lang="fr-FR"/>
          </a:p>
        </p:txBody>
      </p:sp>
      <p:sp>
        <p:nvSpPr>
          <p:cNvPr id="5" name="Footer Placeholder 4"/>
          <p:cNvSpPr>
            <a:spLocks noGrp="1"/>
          </p:cNvSpPr>
          <p:nvPr>
            <p:ph type="ftr" sz="quarter" idx="11"/>
          </p:nvPr>
        </p:nvSpPr>
        <p:spPr/>
        <p:txBody>
          <a:bodyPr/>
          <a:lstStyle>
            <a:lvl1pPr>
              <a:defRPr/>
            </a:lvl1pPr>
          </a:lstStyle>
          <a:p>
            <a:pPr>
              <a:defRPr/>
            </a:pPr>
            <a:r>
              <a:rPr lang="fr-FR"/>
              <a:t>Les matériaux caoutchouteux 03/05/2012  M.Gerlin V.Fulcheri</a:t>
            </a:r>
          </a:p>
        </p:txBody>
      </p:sp>
      <p:sp>
        <p:nvSpPr>
          <p:cNvPr id="6" name="Slide Number Placeholder 5"/>
          <p:cNvSpPr>
            <a:spLocks noGrp="1"/>
          </p:cNvSpPr>
          <p:nvPr>
            <p:ph type="sldNum" sz="quarter" idx="12"/>
          </p:nvPr>
        </p:nvSpPr>
        <p:spPr/>
        <p:txBody>
          <a:bodyPr/>
          <a:lstStyle>
            <a:lvl1pPr>
              <a:defRPr/>
            </a:lvl1pPr>
          </a:lstStyle>
          <a:p>
            <a:pPr>
              <a:defRPr/>
            </a:pPr>
            <a:fld id="{ECE3913E-B03C-4D11-8802-CD271E535DB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lang="fr-FR" smtClean="0"/>
              <a:t>Cliquez pour modifier le style du titre</a:t>
            </a:r>
            <a:endParaRPr lang="en-US"/>
          </a:p>
        </p:txBody>
      </p:sp>
      <p:sp>
        <p:nvSpPr>
          <p:cNvPr id="8" name="Espace réservé du contenu 7"/>
          <p:cNvSpPr>
            <a:spLocks noGrp="1"/>
          </p:cNvSpPr>
          <p:nvPr>
            <p:ph sz="quarter" idx="1"/>
          </p:nvPr>
        </p:nvSpPr>
        <p:spPr>
          <a:xfrm>
            <a:off x="612648" y="1600200"/>
            <a:ext cx="8153400" cy="4495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0C80E41E-51AE-4D24-AB54-6134CA91E811}" type="datetime1">
              <a:rPr lang="fr-FR"/>
              <a:pPr>
                <a:defRPr/>
              </a:pPr>
              <a:t>01/11/2012</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Les matériaux caoutchouteux 03/05/2012  M.Gerlin V.Fulcheri</a:t>
            </a:r>
          </a:p>
        </p:txBody>
      </p:sp>
      <p:sp>
        <p:nvSpPr>
          <p:cNvPr id="6" name="Espace réservé du numéro de diapositive 22"/>
          <p:cNvSpPr>
            <a:spLocks noGrp="1"/>
          </p:cNvSpPr>
          <p:nvPr>
            <p:ph type="sldNum" sz="quarter" idx="12"/>
          </p:nvPr>
        </p:nvSpPr>
        <p:spPr/>
        <p:txBody>
          <a:bodyPr/>
          <a:lstStyle>
            <a:lvl1pPr>
              <a:defRPr/>
            </a:lvl1pPr>
          </a:lstStyle>
          <a:p>
            <a:pPr>
              <a:defRPr/>
            </a:pPr>
            <a:fld id="{57FB00E3-1F07-40E7-9083-1FD7C42FF818}"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ce réservé du texte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fr-FR" smtClean="0"/>
              <a:t>Cliquez pour modifier le style du titre</a:t>
            </a:r>
            <a:endParaRPr lang="en-US"/>
          </a:p>
        </p:txBody>
      </p:sp>
      <p:sp>
        <p:nvSpPr>
          <p:cNvPr id="7" name="Espace réservé de la date 11"/>
          <p:cNvSpPr>
            <a:spLocks noGrp="1"/>
          </p:cNvSpPr>
          <p:nvPr>
            <p:ph type="dt" sz="half" idx="10"/>
          </p:nvPr>
        </p:nvSpPr>
        <p:spPr/>
        <p:txBody>
          <a:bodyPr/>
          <a:lstStyle>
            <a:lvl1pPr>
              <a:defRPr/>
            </a:lvl1pPr>
          </a:lstStyle>
          <a:p>
            <a:pPr>
              <a:defRPr/>
            </a:pPr>
            <a:fld id="{71F92520-3FB2-42C8-A09A-F8660EF64559}" type="datetime1">
              <a:rPr lang="fr-FR"/>
              <a:pPr>
                <a:defRPr/>
              </a:pPr>
              <a:t>01/11/2012</a:t>
            </a:fld>
            <a:endParaRPr lang="fr-FR"/>
          </a:p>
        </p:txBody>
      </p:sp>
      <p:sp>
        <p:nvSpPr>
          <p:cNvPr id="8" name="Espace réservé du numéro de diapositive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4F2D3E4B-B519-4B5C-BD0F-11795F8E8011}" type="slidenum">
              <a:rPr lang="fr-FR"/>
              <a:pPr>
                <a:defRPr/>
              </a:pPr>
              <a:t>‹#›</a:t>
            </a:fld>
            <a:endParaRPr lang="fr-FR"/>
          </a:p>
        </p:txBody>
      </p:sp>
      <p:sp>
        <p:nvSpPr>
          <p:cNvPr id="9" name="Espace réservé du pied de page 13"/>
          <p:cNvSpPr>
            <a:spLocks noGrp="1"/>
          </p:cNvSpPr>
          <p:nvPr>
            <p:ph type="ftr" sz="quarter" idx="12"/>
          </p:nvPr>
        </p:nvSpPr>
        <p:spPr/>
        <p:txBody>
          <a:bodyPr/>
          <a:lstStyle>
            <a:lvl1pPr>
              <a:defRPr/>
            </a:lvl1pPr>
          </a:lstStyle>
          <a:p>
            <a:pPr>
              <a:defRPr/>
            </a:pPr>
            <a:r>
              <a:rPr lang="fr-FR"/>
              <a:t>Les matériaux caoutchouteux 03/05/2012  M.Gerlin V.Fulcheri</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9" name="Espace réservé du contenu 8"/>
          <p:cNvSpPr>
            <a:spLocks noGrp="1"/>
          </p:cNvSpPr>
          <p:nvPr>
            <p:ph sz="quarter" idx="1"/>
          </p:nvPr>
        </p:nvSpPr>
        <p:spPr>
          <a:xfrm>
            <a:off x="609600" y="1589567"/>
            <a:ext cx="38862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844901" y="1589567"/>
            <a:ext cx="38862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7"/>
          <p:cNvSpPr>
            <a:spLocks noGrp="1"/>
          </p:cNvSpPr>
          <p:nvPr>
            <p:ph type="dt" sz="half" idx="10"/>
          </p:nvPr>
        </p:nvSpPr>
        <p:spPr/>
        <p:txBody>
          <a:bodyPr rtlCol="0"/>
          <a:lstStyle>
            <a:lvl1pPr>
              <a:defRPr/>
            </a:lvl1pPr>
          </a:lstStyle>
          <a:p>
            <a:pPr>
              <a:defRPr/>
            </a:pPr>
            <a:fld id="{6EC2F539-CD0C-491F-895B-D1FFD835E4E7}" type="datetime1">
              <a:rPr lang="fr-FR"/>
              <a:pPr>
                <a:defRPr/>
              </a:pPr>
              <a:t>01/11/2012</a:t>
            </a:fld>
            <a:endParaRPr lang="fr-FR"/>
          </a:p>
        </p:txBody>
      </p:sp>
      <p:sp>
        <p:nvSpPr>
          <p:cNvPr id="6" name="Espace réservé du numéro de diapositive 9"/>
          <p:cNvSpPr>
            <a:spLocks noGrp="1"/>
          </p:cNvSpPr>
          <p:nvPr>
            <p:ph type="sldNum" sz="quarter" idx="11"/>
          </p:nvPr>
        </p:nvSpPr>
        <p:spPr/>
        <p:txBody>
          <a:bodyPr rtlCol="0"/>
          <a:lstStyle>
            <a:lvl1pPr>
              <a:defRPr/>
            </a:lvl1pPr>
          </a:lstStyle>
          <a:p>
            <a:pPr>
              <a:defRPr/>
            </a:pPr>
            <a:fld id="{0FABD857-1F7B-4386-8425-23C540EB2FFF}" type="slidenum">
              <a:rPr lang="fr-FR"/>
              <a:pPr>
                <a:defRPr/>
              </a:pPr>
              <a:t>‹#›</a:t>
            </a:fld>
            <a:endParaRPr lang="fr-FR"/>
          </a:p>
        </p:txBody>
      </p:sp>
      <p:sp>
        <p:nvSpPr>
          <p:cNvPr id="7" name="Espace réservé du pied de page 11"/>
          <p:cNvSpPr>
            <a:spLocks noGrp="1"/>
          </p:cNvSpPr>
          <p:nvPr>
            <p:ph type="ftr" sz="quarter" idx="12"/>
          </p:nvPr>
        </p:nvSpPr>
        <p:spPr/>
        <p:txBody>
          <a:bodyPr rtlCol="0"/>
          <a:lstStyle>
            <a:lvl1pPr>
              <a:defRPr/>
            </a:lvl1pPr>
          </a:lstStyle>
          <a:p>
            <a:pPr>
              <a:defRPr/>
            </a:pPr>
            <a:r>
              <a:rPr lang="fr-FR"/>
              <a:t>Les matériaux caoutchouteux 03/05/2012  M.Gerlin V.Fulcheri</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lstStyle>
            <a:lvl1pPr>
              <a:defRPr/>
            </a:lvl1pPr>
          </a:lstStyle>
          <a:p>
            <a:r>
              <a:rPr lang="fr-FR" smtClean="0"/>
              <a:t>Cliquez pour modifier le style du titre</a:t>
            </a:r>
            <a:endParaRPr lang="en-US"/>
          </a:p>
        </p:txBody>
      </p:sp>
      <p:sp>
        <p:nvSpPr>
          <p:cNvPr id="11" name="Espace réservé du contenu 10"/>
          <p:cNvSpPr>
            <a:spLocks noGrp="1"/>
          </p:cNvSpPr>
          <p:nvPr>
            <p:ph sz="quarter" idx="2"/>
          </p:nvPr>
        </p:nvSpPr>
        <p:spPr>
          <a:xfrm>
            <a:off x="609600" y="2438400"/>
            <a:ext cx="38862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800600" y="2438400"/>
            <a:ext cx="38862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7" name="Espace réservé de la date 9"/>
          <p:cNvSpPr>
            <a:spLocks noGrp="1"/>
          </p:cNvSpPr>
          <p:nvPr>
            <p:ph type="dt" sz="half" idx="10"/>
          </p:nvPr>
        </p:nvSpPr>
        <p:spPr/>
        <p:txBody>
          <a:bodyPr rtlCol="0"/>
          <a:lstStyle>
            <a:lvl1pPr>
              <a:defRPr/>
            </a:lvl1pPr>
          </a:lstStyle>
          <a:p>
            <a:pPr>
              <a:defRPr/>
            </a:pPr>
            <a:fld id="{E3C0C594-9EE6-41F2-87B2-864B8E3DF8FE}" type="datetime1">
              <a:rPr lang="fr-FR"/>
              <a:pPr>
                <a:defRPr/>
              </a:pPr>
              <a:t>01/11/2012</a:t>
            </a:fld>
            <a:endParaRPr lang="fr-FR"/>
          </a:p>
        </p:txBody>
      </p:sp>
      <p:sp>
        <p:nvSpPr>
          <p:cNvPr id="8" name="Espace réservé du numéro de diapositive 11"/>
          <p:cNvSpPr>
            <a:spLocks noGrp="1"/>
          </p:cNvSpPr>
          <p:nvPr>
            <p:ph type="sldNum" sz="quarter" idx="11"/>
          </p:nvPr>
        </p:nvSpPr>
        <p:spPr/>
        <p:txBody>
          <a:bodyPr rtlCol="0"/>
          <a:lstStyle>
            <a:lvl1pPr>
              <a:defRPr/>
            </a:lvl1pPr>
          </a:lstStyle>
          <a:p>
            <a:pPr>
              <a:defRPr/>
            </a:pPr>
            <a:fld id="{BA7EF518-53E8-4F60-87B5-4ACD633D1E5D}" type="slidenum">
              <a:rPr lang="fr-FR"/>
              <a:pPr>
                <a:defRPr/>
              </a:pPr>
              <a:t>‹#›</a:t>
            </a:fld>
            <a:endParaRPr lang="fr-FR"/>
          </a:p>
        </p:txBody>
      </p:sp>
      <p:sp>
        <p:nvSpPr>
          <p:cNvPr id="9" name="Espace réservé du pied de page 13"/>
          <p:cNvSpPr>
            <a:spLocks noGrp="1"/>
          </p:cNvSpPr>
          <p:nvPr>
            <p:ph type="ftr" sz="quarter" idx="12"/>
          </p:nvPr>
        </p:nvSpPr>
        <p:spPr/>
        <p:txBody>
          <a:bodyPr rtlCol="0"/>
          <a:lstStyle>
            <a:lvl1pPr>
              <a:defRPr/>
            </a:lvl1pPr>
          </a:lstStyle>
          <a:p>
            <a:pPr>
              <a:defRPr/>
            </a:pPr>
            <a:r>
              <a:rPr lang="fr-FR"/>
              <a:t>Les matériaux caoutchouteux 03/05/2012  M.Gerlin V.Fulcheri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1530020F-8B9B-4CD9-879E-9AFB41130D34}" type="datetime1">
              <a:rPr lang="fr-FR"/>
              <a:pPr>
                <a:defRPr/>
              </a:pPr>
              <a:t>01/11/2012</a:t>
            </a:fld>
            <a:endParaRPr lang="fr-FR"/>
          </a:p>
        </p:txBody>
      </p:sp>
      <p:sp>
        <p:nvSpPr>
          <p:cNvPr id="4" name="Espace réservé du pied de page 2"/>
          <p:cNvSpPr>
            <a:spLocks noGrp="1"/>
          </p:cNvSpPr>
          <p:nvPr>
            <p:ph type="ftr" sz="quarter" idx="11"/>
          </p:nvPr>
        </p:nvSpPr>
        <p:spPr/>
        <p:txBody>
          <a:bodyPr/>
          <a:lstStyle>
            <a:lvl1pPr>
              <a:defRPr/>
            </a:lvl1pPr>
          </a:lstStyle>
          <a:p>
            <a:pPr>
              <a:defRPr/>
            </a:pPr>
            <a:r>
              <a:rPr lang="fr-FR"/>
              <a:t>Les matériaux caoutchouteux 03/05/2012  M.Gerlin V.Fulcheri</a:t>
            </a:r>
          </a:p>
        </p:txBody>
      </p:sp>
      <p:sp>
        <p:nvSpPr>
          <p:cNvPr id="5" name="Espace réservé du numéro de diapositive 22"/>
          <p:cNvSpPr>
            <a:spLocks noGrp="1"/>
          </p:cNvSpPr>
          <p:nvPr>
            <p:ph type="sldNum" sz="quarter" idx="12"/>
          </p:nvPr>
        </p:nvSpPr>
        <p:spPr/>
        <p:txBody>
          <a:bodyPr/>
          <a:lstStyle>
            <a:lvl1pPr>
              <a:defRPr/>
            </a:lvl1pPr>
          </a:lstStyle>
          <a:p>
            <a:pPr>
              <a:defRPr/>
            </a:pPr>
            <a:fld id="{4140EA6C-4AC4-4861-8087-F6D4054B33AD}"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C9B5A4C7-2467-4F93-92C4-37DCE5D3BA26}" type="datetime1">
              <a:rPr lang="fr-FR"/>
              <a:pPr>
                <a:defRPr/>
              </a:pPr>
              <a:t>01/11/2012</a:t>
            </a:fld>
            <a:endParaRPr lang="fr-FR"/>
          </a:p>
        </p:txBody>
      </p:sp>
      <p:sp>
        <p:nvSpPr>
          <p:cNvPr id="3" name="Espace réservé du pied de page 2"/>
          <p:cNvSpPr>
            <a:spLocks noGrp="1"/>
          </p:cNvSpPr>
          <p:nvPr>
            <p:ph type="ftr" sz="quarter" idx="11"/>
          </p:nvPr>
        </p:nvSpPr>
        <p:spPr/>
        <p:txBody>
          <a:bodyPr/>
          <a:lstStyle>
            <a:lvl1pPr>
              <a:defRPr/>
            </a:lvl1pPr>
          </a:lstStyle>
          <a:p>
            <a:pPr>
              <a:defRPr/>
            </a:pPr>
            <a:r>
              <a:rPr lang="fr-FR"/>
              <a:t>Les matériaux caoutchouteux 03/05/2012  M.Gerlin V.Fulcheri</a:t>
            </a: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BB0E3C1B-6BA4-41A9-8832-81584FBE3923}"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lstStyle>
            <a:lvl1pPr algn="l">
              <a:buNone/>
              <a:defRPr sz="4400" b="0"/>
            </a:lvl1pPr>
          </a:lstStyle>
          <a:p>
            <a:r>
              <a:rPr lang="fr-FR" smtClean="0"/>
              <a:t>Cliquez pour modifier le style du titre</a:t>
            </a:r>
            <a:endParaRPr lang="en-US"/>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AE5C8039-6465-4908-B614-FA412946AD46}" type="datetime1">
              <a:rPr lang="fr-FR"/>
              <a:pPr>
                <a:defRPr/>
              </a:pPr>
              <a:t>01/11/2012</a:t>
            </a:fld>
            <a:endParaRPr lang="fr-FR"/>
          </a:p>
        </p:txBody>
      </p:sp>
      <p:sp>
        <p:nvSpPr>
          <p:cNvPr id="6" name="Espace réservé du pied de page 2"/>
          <p:cNvSpPr>
            <a:spLocks noGrp="1"/>
          </p:cNvSpPr>
          <p:nvPr>
            <p:ph type="ftr" sz="quarter" idx="11"/>
          </p:nvPr>
        </p:nvSpPr>
        <p:spPr/>
        <p:txBody>
          <a:bodyPr/>
          <a:lstStyle>
            <a:lvl1pPr>
              <a:defRPr/>
            </a:lvl1pPr>
          </a:lstStyle>
          <a:p>
            <a:pPr>
              <a:defRPr/>
            </a:pPr>
            <a:r>
              <a:rPr lang="fr-FR"/>
              <a:t>Les matériaux caoutchouteux 03/05/2012  M.Gerlin V.Fulcheri</a:t>
            </a:r>
          </a:p>
        </p:txBody>
      </p:sp>
      <p:sp>
        <p:nvSpPr>
          <p:cNvPr id="7" name="Espace réservé du numéro de diapositive 22"/>
          <p:cNvSpPr>
            <a:spLocks noGrp="1"/>
          </p:cNvSpPr>
          <p:nvPr>
            <p:ph type="sldNum" sz="quarter" idx="12"/>
          </p:nvPr>
        </p:nvSpPr>
        <p:spPr/>
        <p:txBody>
          <a:bodyPr/>
          <a:lstStyle>
            <a:lvl1pPr>
              <a:defRPr/>
            </a:lvl1pPr>
          </a:lstStyle>
          <a:p>
            <a:pPr>
              <a:defRPr/>
            </a:pPr>
            <a:fld id="{38C122E0-88B7-4AB9-8DF6-2CC778CDCC3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2" name="Titr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11"/>
          <p:cNvSpPr>
            <a:spLocks noGrp="1"/>
          </p:cNvSpPr>
          <p:nvPr>
            <p:ph type="dt" sz="half" idx="10"/>
          </p:nvPr>
        </p:nvSpPr>
        <p:spPr>
          <a:xfrm>
            <a:off x="6248400" y="6248400"/>
            <a:ext cx="2667000" cy="365125"/>
          </a:xfrm>
        </p:spPr>
        <p:txBody>
          <a:bodyPr rtlCol="0"/>
          <a:lstStyle>
            <a:lvl1pPr>
              <a:defRPr/>
            </a:lvl1pPr>
          </a:lstStyle>
          <a:p>
            <a:pPr>
              <a:defRPr/>
            </a:pPr>
            <a:fld id="{69592FAC-388F-4FAE-8CB8-37F97142A12E}" type="datetime1">
              <a:rPr lang="fr-FR"/>
              <a:pPr>
                <a:defRPr/>
              </a:pPr>
              <a:t>01/11/2012</a:t>
            </a:fld>
            <a:endParaRPr lang="fr-FR"/>
          </a:p>
        </p:txBody>
      </p:sp>
      <p:sp>
        <p:nvSpPr>
          <p:cNvPr id="10" name="Espace réservé du numéro de diapositive 12"/>
          <p:cNvSpPr>
            <a:spLocks noGrp="1"/>
          </p:cNvSpPr>
          <p:nvPr>
            <p:ph type="sldNum" sz="quarter" idx="11"/>
          </p:nvPr>
        </p:nvSpPr>
        <p:spPr>
          <a:xfrm>
            <a:off x="0" y="4667250"/>
            <a:ext cx="1447800" cy="663575"/>
          </a:xfrm>
        </p:spPr>
        <p:txBody>
          <a:bodyPr rtlCol="0"/>
          <a:lstStyle>
            <a:lvl1pPr>
              <a:defRPr sz="2800" smtClean="0"/>
            </a:lvl1pPr>
          </a:lstStyle>
          <a:p>
            <a:pPr>
              <a:defRPr/>
            </a:pPr>
            <a:fld id="{76E8CB30-25AF-4277-B4D1-0FE631C5D0FA}" type="slidenum">
              <a:rPr lang="fr-FR"/>
              <a:pPr>
                <a:defRPr/>
              </a:pPr>
              <a:t>‹#›</a:t>
            </a:fld>
            <a:endParaRPr lang="fr-FR"/>
          </a:p>
        </p:txBody>
      </p:sp>
      <p:sp>
        <p:nvSpPr>
          <p:cNvPr id="11" name="Espace réservé du pied de page 13"/>
          <p:cNvSpPr>
            <a:spLocks noGrp="1"/>
          </p:cNvSpPr>
          <p:nvPr>
            <p:ph type="ftr" sz="quarter" idx="12"/>
          </p:nvPr>
        </p:nvSpPr>
        <p:spPr>
          <a:xfrm>
            <a:off x="1600200" y="6248400"/>
            <a:ext cx="4572000" cy="365125"/>
          </a:xfrm>
        </p:spPr>
        <p:txBody>
          <a:bodyPr rtlCol="0"/>
          <a:lstStyle>
            <a:lvl1pPr>
              <a:defRPr/>
            </a:lvl1pPr>
          </a:lstStyle>
          <a:p>
            <a:pPr>
              <a:defRPr/>
            </a:pPr>
            <a:r>
              <a:rPr lang="fr-FR"/>
              <a:t>Les matériaux caoutchouteux 03/05/2012  M.Gerlin V.Fulcheri</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Espace réservé du texte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B180E923-7A3D-4C44-BD5B-81ADBEECE36A}" type="datetime1">
              <a:rPr lang="fr-FR"/>
              <a:pPr>
                <a:defRPr/>
              </a:pPr>
              <a:t>01/11/2012</a:t>
            </a:fld>
            <a:endParaRPr lang="fr-FR"/>
          </a:p>
        </p:txBody>
      </p:sp>
      <p:sp>
        <p:nvSpPr>
          <p:cNvPr id="3" name="Espace réservé du pied de page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smtClean="0">
                <a:solidFill>
                  <a:schemeClr val="tx2"/>
                </a:solidFill>
                <a:latin typeface="+mn-lt"/>
              </a:defRPr>
            </a:lvl1pPr>
          </a:lstStyle>
          <a:p>
            <a:pPr>
              <a:defRPr/>
            </a:pPr>
            <a:r>
              <a:rPr lang="fr-FR"/>
              <a:t>Les matériaux caoutchouteux 03/05/2012  M.Gerlin V.Fulcheri</a:t>
            </a:r>
            <a:endParaRPr lang="fr-F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ce réservé du numéro de diapositive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96BD14CE-66C6-4B2B-A640-AB7527220AFD}"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901" r:id="rId1"/>
    <p:sldLayoutId id="2147483897" r:id="rId2"/>
    <p:sldLayoutId id="2147483902" r:id="rId3"/>
    <p:sldLayoutId id="2147483903" r:id="rId4"/>
    <p:sldLayoutId id="2147483904" r:id="rId5"/>
    <p:sldLayoutId id="2147483898" r:id="rId6"/>
    <p:sldLayoutId id="2147483905" r:id="rId7"/>
    <p:sldLayoutId id="2147483899" r:id="rId8"/>
    <p:sldLayoutId id="2147483906" r:id="rId9"/>
    <p:sldLayoutId id="2147483900" r:id="rId10"/>
    <p:sldLayoutId id="2147483907" r:id="rId11"/>
    <p:sldLayoutId id="2147483908" r:id="rId12"/>
  </p:sldLayoutIdLst>
  <p:hf hdr="0" ft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body" idx="1"/>
          </p:nvPr>
        </p:nvSpPr>
        <p:spPr>
          <a:xfrm>
            <a:off x="1995488" y="2781300"/>
            <a:ext cx="7113587" cy="1079500"/>
          </a:xfrm>
        </p:spPr>
        <p:txBody>
          <a:bodyPr>
            <a:noAutofit/>
          </a:bodyPr>
          <a:lstStyle/>
          <a:p>
            <a:pPr algn="r" fontAlgn="auto">
              <a:spcAft>
                <a:spcPts val="0"/>
              </a:spcAft>
              <a:buFont typeface="Wingdings"/>
              <a:buNone/>
              <a:defRPr/>
            </a:pPr>
            <a:r>
              <a:rPr lang="nl-NL" sz="3200" dirty="0" smtClean="0">
                <a:solidFill>
                  <a:schemeClr val="accent2">
                    <a:lumMod val="75000"/>
                  </a:schemeClr>
                </a:solidFill>
              </a:rPr>
              <a:t>Make a plan </a:t>
            </a:r>
            <a:r>
              <a:rPr lang="nl-NL" sz="3200" dirty="0" err="1" smtClean="0">
                <a:solidFill>
                  <a:schemeClr val="accent2">
                    <a:lumMod val="75000"/>
                  </a:schemeClr>
                </a:solidFill>
              </a:rPr>
              <a:t>to</a:t>
            </a:r>
            <a:r>
              <a:rPr lang="nl-NL" sz="3200" dirty="0" smtClean="0">
                <a:solidFill>
                  <a:schemeClr val="accent2">
                    <a:lumMod val="75000"/>
                  </a:schemeClr>
                </a:solidFill>
              </a:rPr>
              <a:t> </a:t>
            </a:r>
            <a:r>
              <a:rPr lang="nl-NL" sz="3200" dirty="0" err="1" smtClean="0">
                <a:solidFill>
                  <a:schemeClr val="accent2">
                    <a:lumMod val="75000"/>
                  </a:schemeClr>
                </a:solidFill>
              </a:rPr>
              <a:t>provide</a:t>
            </a:r>
            <a:r>
              <a:rPr lang="nl-NL" sz="3200" dirty="0" smtClean="0">
                <a:solidFill>
                  <a:schemeClr val="accent2">
                    <a:lumMod val="75000"/>
                  </a:schemeClr>
                </a:solidFill>
              </a:rPr>
              <a:t> </a:t>
            </a:r>
            <a:r>
              <a:rPr lang="nl-NL" sz="3200" dirty="0" err="1" smtClean="0">
                <a:solidFill>
                  <a:schemeClr val="accent2">
                    <a:lumMod val="75000"/>
                  </a:schemeClr>
                </a:solidFill>
              </a:rPr>
              <a:t>Komossa</a:t>
            </a:r>
            <a:r>
              <a:rPr lang="nl-NL" sz="3200" dirty="0" smtClean="0">
                <a:solidFill>
                  <a:schemeClr val="accent2">
                    <a:lumMod val="75000"/>
                  </a:schemeClr>
                </a:solidFill>
              </a:rPr>
              <a:t> of green energy </a:t>
            </a:r>
            <a:r>
              <a:rPr lang="nl-NL" sz="3200" dirty="0" err="1" smtClean="0">
                <a:solidFill>
                  <a:schemeClr val="accent2">
                    <a:lumMod val="75000"/>
                  </a:schemeClr>
                </a:solidFill>
              </a:rPr>
              <a:t>and</a:t>
            </a:r>
            <a:r>
              <a:rPr lang="nl-NL" sz="3200" dirty="0" smtClean="0">
                <a:solidFill>
                  <a:schemeClr val="accent2">
                    <a:lumMod val="75000"/>
                  </a:schemeClr>
                </a:solidFill>
              </a:rPr>
              <a:t> make </a:t>
            </a:r>
            <a:r>
              <a:rPr lang="nl-NL" sz="3200" dirty="0" err="1" smtClean="0">
                <a:solidFill>
                  <a:schemeClr val="accent2">
                    <a:lumMod val="75000"/>
                  </a:schemeClr>
                </a:solidFill>
              </a:rPr>
              <a:t>it</a:t>
            </a:r>
            <a:r>
              <a:rPr lang="nl-NL" sz="3200" dirty="0" smtClean="0">
                <a:solidFill>
                  <a:schemeClr val="accent2">
                    <a:lumMod val="75000"/>
                  </a:schemeClr>
                </a:solidFill>
              </a:rPr>
              <a:t> </a:t>
            </a:r>
            <a:r>
              <a:rPr lang="nl-NL" sz="3200" dirty="0" err="1" smtClean="0">
                <a:solidFill>
                  <a:schemeClr val="accent2">
                    <a:lumMod val="75000"/>
                  </a:schemeClr>
                </a:solidFill>
              </a:rPr>
              <a:t>self-sufficient</a:t>
            </a:r>
            <a:endParaRPr lang="fr-FR" sz="3200" dirty="0" smtClean="0">
              <a:solidFill>
                <a:schemeClr val="accent2">
                  <a:lumMod val="75000"/>
                </a:schemeClr>
              </a:solidFill>
            </a:endParaRPr>
          </a:p>
          <a:p>
            <a:pPr algn="ctr" fontAlgn="auto">
              <a:spcAft>
                <a:spcPts val="0"/>
              </a:spcAft>
              <a:buFont typeface="Wingdings"/>
              <a:buNone/>
              <a:defRPr/>
            </a:pPr>
            <a:endParaRPr lang="fr-FR" sz="3600" dirty="0">
              <a:solidFill>
                <a:schemeClr val="accent2">
                  <a:lumMod val="75000"/>
                </a:schemeClr>
              </a:solidFill>
            </a:endParaRPr>
          </a:p>
        </p:txBody>
      </p:sp>
      <p:sp>
        <p:nvSpPr>
          <p:cNvPr id="16386" name="Titre 1"/>
          <p:cNvSpPr>
            <a:spLocks noGrp="1"/>
          </p:cNvSpPr>
          <p:nvPr>
            <p:ph type="title"/>
          </p:nvPr>
        </p:nvSpPr>
        <p:spPr>
          <a:xfrm>
            <a:off x="1371600" y="1557338"/>
            <a:ext cx="7620000" cy="990600"/>
          </a:xfrm>
        </p:spPr>
        <p:txBody>
          <a:bodyPr/>
          <a:lstStyle/>
          <a:p>
            <a:pPr algn="ctr"/>
            <a:r>
              <a:rPr lang="fr-FR" smtClean="0"/>
              <a:t>Energy Village</a:t>
            </a:r>
          </a:p>
        </p:txBody>
      </p:sp>
      <p:sp>
        <p:nvSpPr>
          <p:cNvPr id="5" name="Sous-titre 2"/>
          <p:cNvSpPr txBox="1">
            <a:spLocks/>
          </p:cNvSpPr>
          <p:nvPr/>
        </p:nvSpPr>
        <p:spPr>
          <a:xfrm>
            <a:off x="144463" y="333375"/>
            <a:ext cx="6156325" cy="1268413"/>
          </a:xfrm>
          <a:prstGeom prst="rect">
            <a:avLst/>
          </a:prstGeom>
        </p:spPr>
        <p:txBody>
          <a:bodyPr>
            <a:normAutofit fontScale="92500" lnSpcReduction="20000"/>
          </a:bodyPr>
          <a:lstStyle/>
          <a:p>
            <a:pPr fontAlgn="auto">
              <a:spcBef>
                <a:spcPts val="700"/>
              </a:spcBef>
              <a:spcAft>
                <a:spcPts val="0"/>
              </a:spcAft>
              <a:buClr>
                <a:schemeClr val="accent2"/>
              </a:buClr>
              <a:buSzPct val="60000"/>
              <a:defRPr/>
            </a:pPr>
            <a:r>
              <a:rPr lang="en-US" sz="2800" dirty="0">
                <a:solidFill>
                  <a:schemeClr val="tx2"/>
                </a:solidFill>
                <a:latin typeface="+mn-lt"/>
              </a:rPr>
              <a:t>Novia </a:t>
            </a:r>
            <a:r>
              <a:rPr lang="en-US" sz="2800" dirty="0">
                <a:solidFill>
                  <a:schemeClr val="tx2"/>
                </a:solidFill>
                <a:latin typeface="+mn-lt"/>
              </a:rPr>
              <a:t>University </a:t>
            </a:r>
            <a:r>
              <a:rPr lang="en-US" sz="2800" dirty="0">
                <a:solidFill>
                  <a:schemeClr val="tx2"/>
                </a:solidFill>
                <a:latin typeface="+mn-lt"/>
              </a:rPr>
              <a:t>of Applied Sciences </a:t>
            </a:r>
            <a:endParaRPr lang="en-US" sz="2800" dirty="0">
              <a:solidFill>
                <a:schemeClr val="tx2"/>
              </a:solidFill>
              <a:latin typeface="+mn-lt"/>
            </a:endParaRPr>
          </a:p>
          <a:p>
            <a:pPr fontAlgn="auto">
              <a:spcBef>
                <a:spcPts val="700"/>
              </a:spcBef>
              <a:spcAft>
                <a:spcPts val="0"/>
              </a:spcAft>
              <a:buClr>
                <a:schemeClr val="accent2"/>
              </a:buClr>
              <a:buSzPct val="60000"/>
              <a:defRPr/>
            </a:pPr>
            <a:endParaRPr lang="fr-FR" sz="2800" dirty="0">
              <a:solidFill>
                <a:schemeClr val="tx2"/>
              </a:solidFill>
              <a:latin typeface="+mn-lt"/>
            </a:endParaRPr>
          </a:p>
          <a:p>
            <a:pPr fontAlgn="auto">
              <a:spcBef>
                <a:spcPts val="700"/>
              </a:spcBef>
              <a:spcAft>
                <a:spcPts val="0"/>
              </a:spcAft>
              <a:buClr>
                <a:schemeClr val="accent2"/>
              </a:buClr>
              <a:buSzPct val="60000"/>
              <a:buFont typeface="Wingdings"/>
              <a:buNone/>
              <a:defRPr/>
            </a:pPr>
            <a:r>
              <a:rPr lang="fr-FR" sz="2800" dirty="0" err="1">
                <a:solidFill>
                  <a:schemeClr val="tx2"/>
                </a:solidFill>
                <a:latin typeface="+mn-lt"/>
              </a:rPr>
              <a:t>Interim</a:t>
            </a:r>
            <a:r>
              <a:rPr lang="fr-FR" sz="2800" dirty="0">
                <a:solidFill>
                  <a:schemeClr val="tx2"/>
                </a:solidFill>
                <a:latin typeface="+mn-lt"/>
              </a:rPr>
              <a:t> report </a:t>
            </a:r>
            <a:r>
              <a:rPr lang="fr-FR" sz="2800" dirty="0" err="1">
                <a:solidFill>
                  <a:schemeClr val="tx2"/>
                </a:solidFill>
                <a:latin typeface="+mn-lt"/>
              </a:rPr>
              <a:t>presentation</a:t>
            </a:r>
            <a:endParaRPr lang="fr-FR" sz="2800" dirty="0">
              <a:solidFill>
                <a:schemeClr val="tx2"/>
              </a:solidFill>
              <a:latin typeface="+mn-lt"/>
            </a:endParaRPr>
          </a:p>
          <a:p>
            <a:pPr fontAlgn="auto">
              <a:spcBef>
                <a:spcPts val="700"/>
              </a:spcBef>
              <a:spcAft>
                <a:spcPts val="0"/>
              </a:spcAft>
              <a:buClr>
                <a:schemeClr val="accent2"/>
              </a:buClr>
              <a:buSzPct val="60000"/>
              <a:buFont typeface="Wingdings"/>
              <a:buNone/>
              <a:defRPr/>
            </a:pPr>
            <a:endParaRPr lang="fr-FR" sz="2800" dirty="0">
              <a:solidFill>
                <a:schemeClr val="tx2"/>
              </a:solidFill>
              <a:latin typeface="+mn-lt"/>
            </a:endParaRPr>
          </a:p>
        </p:txBody>
      </p:sp>
      <p:sp>
        <p:nvSpPr>
          <p:cNvPr id="9" name="Sous-titre 2"/>
          <p:cNvSpPr txBox="1">
            <a:spLocks/>
          </p:cNvSpPr>
          <p:nvPr/>
        </p:nvSpPr>
        <p:spPr>
          <a:xfrm>
            <a:off x="250825" y="6308725"/>
            <a:ext cx="3168650" cy="542925"/>
          </a:xfrm>
          <a:prstGeom prst="rect">
            <a:avLst/>
          </a:prstGeom>
        </p:spPr>
        <p:txBody>
          <a:bodyPr>
            <a:normAutofit fontScale="62500" lnSpcReduction="20000"/>
          </a:bodyPr>
          <a:lstStyle/>
          <a:p>
            <a:pPr algn="ctr" fontAlgn="auto">
              <a:spcBef>
                <a:spcPts val="700"/>
              </a:spcBef>
              <a:spcAft>
                <a:spcPts val="0"/>
              </a:spcAft>
              <a:buClr>
                <a:schemeClr val="accent2"/>
              </a:buClr>
              <a:buSzPct val="60000"/>
              <a:defRPr/>
            </a:pPr>
            <a:r>
              <a:rPr lang="fr-FR" sz="2800" dirty="0" err="1">
                <a:solidFill>
                  <a:schemeClr val="tx2"/>
                </a:solidFill>
                <a:latin typeface="+mn-lt"/>
              </a:rPr>
              <a:t>Wednesday</a:t>
            </a:r>
            <a:r>
              <a:rPr lang="fr-FR" sz="2800" dirty="0">
                <a:solidFill>
                  <a:schemeClr val="tx2"/>
                </a:solidFill>
                <a:latin typeface="+mn-lt"/>
              </a:rPr>
              <a:t>, </a:t>
            </a:r>
            <a:r>
              <a:rPr lang="fr-FR" sz="2800" dirty="0" err="1">
                <a:solidFill>
                  <a:schemeClr val="tx2"/>
                </a:solidFill>
                <a:latin typeface="+mn-lt"/>
              </a:rPr>
              <a:t>October</a:t>
            </a:r>
            <a:r>
              <a:rPr lang="fr-FR" sz="2800" dirty="0">
                <a:solidFill>
                  <a:schemeClr val="tx2"/>
                </a:solidFill>
                <a:latin typeface="+mn-lt"/>
              </a:rPr>
              <a:t> </a:t>
            </a:r>
            <a:r>
              <a:rPr lang="fr-FR" sz="2800" dirty="0">
                <a:solidFill>
                  <a:schemeClr val="tx2"/>
                </a:solidFill>
                <a:latin typeface="+mn-lt"/>
              </a:rPr>
              <a:t>31</a:t>
            </a:r>
            <a:r>
              <a:rPr lang="fr-FR" sz="1900" dirty="0">
                <a:solidFill>
                  <a:schemeClr val="tx2"/>
                </a:solidFill>
                <a:latin typeface="+mn-lt"/>
              </a:rPr>
              <a:t>st</a:t>
            </a:r>
            <a:r>
              <a:rPr lang="fr-FR" sz="2800" dirty="0">
                <a:solidFill>
                  <a:schemeClr val="tx2"/>
                </a:solidFill>
                <a:latin typeface="+mn-lt"/>
              </a:rPr>
              <a:t> 2012</a:t>
            </a:r>
          </a:p>
          <a:p>
            <a:pPr algn="ctr" fontAlgn="auto">
              <a:spcBef>
                <a:spcPts val="700"/>
              </a:spcBef>
              <a:spcAft>
                <a:spcPts val="0"/>
              </a:spcAft>
              <a:buClr>
                <a:schemeClr val="accent2"/>
              </a:buClr>
              <a:buSzPct val="60000"/>
              <a:buFont typeface="Wingdings"/>
              <a:buNone/>
              <a:defRPr/>
            </a:pPr>
            <a:endParaRPr lang="fr-FR" sz="2800" dirty="0">
              <a:solidFill>
                <a:schemeClr val="tx2"/>
              </a:solidFill>
              <a:latin typeface="+mn-lt"/>
            </a:endParaRPr>
          </a:p>
          <a:p>
            <a:pPr algn="ctr" fontAlgn="auto">
              <a:spcBef>
                <a:spcPts val="700"/>
              </a:spcBef>
              <a:spcAft>
                <a:spcPts val="0"/>
              </a:spcAft>
              <a:buClr>
                <a:schemeClr val="accent2"/>
              </a:buClr>
              <a:buSzPct val="60000"/>
              <a:buFont typeface="Wingdings"/>
              <a:buNone/>
              <a:defRPr/>
            </a:pPr>
            <a:endParaRPr lang="fr-FR" sz="2800" dirty="0">
              <a:solidFill>
                <a:schemeClr val="tx2"/>
              </a:solidFill>
              <a:latin typeface="+mn-lt"/>
            </a:endParaRPr>
          </a:p>
        </p:txBody>
      </p:sp>
      <p:sp>
        <p:nvSpPr>
          <p:cNvPr id="10" name="Sous-titre 2"/>
          <p:cNvSpPr txBox="1">
            <a:spLocks/>
          </p:cNvSpPr>
          <p:nvPr/>
        </p:nvSpPr>
        <p:spPr>
          <a:xfrm>
            <a:off x="360363" y="3860800"/>
            <a:ext cx="2771775" cy="1655763"/>
          </a:xfrm>
          <a:prstGeom prst="rect">
            <a:avLst/>
          </a:prstGeom>
        </p:spPr>
        <p:txBody>
          <a:bodyPr>
            <a:normAutofit fontScale="62500" lnSpcReduction="20000"/>
          </a:bodyPr>
          <a:lstStyle/>
          <a:p>
            <a:pPr fontAlgn="auto">
              <a:spcBef>
                <a:spcPts val="700"/>
              </a:spcBef>
              <a:spcAft>
                <a:spcPts val="0"/>
              </a:spcAft>
              <a:buClr>
                <a:schemeClr val="accent2"/>
              </a:buClr>
              <a:buSzPct val="60000"/>
              <a:buFont typeface="Wingdings"/>
              <a:buNone/>
              <a:defRPr/>
            </a:pPr>
            <a:r>
              <a:rPr lang="fr-FR" sz="2800" dirty="0">
                <a:solidFill>
                  <a:schemeClr val="tx2"/>
                </a:solidFill>
                <a:latin typeface="+mn-lt"/>
              </a:rPr>
              <a:t>Rudy Chambon</a:t>
            </a:r>
          </a:p>
          <a:p>
            <a:pPr fontAlgn="auto">
              <a:spcBef>
                <a:spcPts val="700"/>
              </a:spcBef>
              <a:spcAft>
                <a:spcPts val="0"/>
              </a:spcAft>
              <a:buClr>
                <a:schemeClr val="accent2"/>
              </a:buClr>
              <a:buSzPct val="60000"/>
              <a:defRPr/>
            </a:pPr>
            <a:r>
              <a:rPr lang="fr-FR" sz="2800" dirty="0">
                <a:solidFill>
                  <a:schemeClr val="tx2"/>
                </a:solidFill>
                <a:latin typeface="+mn-lt"/>
              </a:rPr>
              <a:t>Kristian Granqvist</a:t>
            </a:r>
            <a:endParaRPr lang="fr-FR" sz="2800" dirty="0">
              <a:solidFill>
                <a:schemeClr val="tx2"/>
              </a:solidFill>
              <a:latin typeface="+mn-lt"/>
            </a:endParaRPr>
          </a:p>
          <a:p>
            <a:pPr fontAlgn="auto">
              <a:spcBef>
                <a:spcPts val="700"/>
              </a:spcBef>
              <a:spcAft>
                <a:spcPts val="0"/>
              </a:spcAft>
              <a:buClr>
                <a:schemeClr val="accent2"/>
              </a:buClr>
              <a:buSzPct val="60000"/>
              <a:defRPr/>
            </a:pPr>
            <a:r>
              <a:rPr lang="fr-FR" sz="2800" dirty="0">
                <a:solidFill>
                  <a:schemeClr val="tx2"/>
                </a:solidFill>
                <a:latin typeface="+mn-lt"/>
              </a:rPr>
              <a:t>Xavier Agusti Sanchez</a:t>
            </a:r>
            <a:endParaRPr lang="fr-FR" sz="2800" dirty="0">
              <a:solidFill>
                <a:schemeClr val="tx2"/>
              </a:solidFill>
              <a:latin typeface="+mn-lt"/>
            </a:endParaRPr>
          </a:p>
          <a:p>
            <a:pPr fontAlgn="auto">
              <a:spcBef>
                <a:spcPts val="700"/>
              </a:spcBef>
              <a:spcAft>
                <a:spcPts val="0"/>
              </a:spcAft>
              <a:buClr>
                <a:schemeClr val="accent2"/>
              </a:buClr>
              <a:buSzPct val="60000"/>
              <a:defRPr/>
            </a:pPr>
            <a:r>
              <a:rPr lang="fr-FR" sz="2800" dirty="0">
                <a:solidFill>
                  <a:schemeClr val="tx2"/>
                </a:solidFill>
                <a:latin typeface="+mn-lt"/>
              </a:rPr>
              <a:t>Miguel Angel Huerta Arocas</a:t>
            </a:r>
            <a:endParaRPr lang="fr-FR" sz="2800" dirty="0">
              <a:solidFill>
                <a:schemeClr val="tx2"/>
              </a:solidFill>
              <a:latin typeface="+mn-lt"/>
            </a:endParaRPr>
          </a:p>
          <a:p>
            <a:pPr fontAlgn="auto">
              <a:spcBef>
                <a:spcPts val="700"/>
              </a:spcBef>
              <a:spcAft>
                <a:spcPts val="0"/>
              </a:spcAft>
              <a:buClr>
                <a:schemeClr val="accent2"/>
              </a:buClr>
              <a:buSzPct val="60000"/>
              <a:buFont typeface="Wingdings"/>
              <a:buNone/>
              <a:defRPr/>
            </a:pPr>
            <a:r>
              <a:rPr lang="fr-FR" sz="2800" dirty="0">
                <a:solidFill>
                  <a:schemeClr val="tx2"/>
                </a:solidFill>
                <a:latin typeface="+mn-lt"/>
              </a:rPr>
              <a:t>Vincent Fulcheri</a:t>
            </a:r>
            <a:endParaRPr lang="fr-FR" sz="2800" dirty="0">
              <a:solidFill>
                <a:schemeClr val="tx2"/>
              </a:solidFill>
              <a:latin typeface="+mn-lt"/>
            </a:endParaRPr>
          </a:p>
        </p:txBody>
      </p:sp>
      <p:sp>
        <p:nvSpPr>
          <p:cNvPr id="16390" name="Sous-titre 2"/>
          <p:cNvSpPr txBox="1">
            <a:spLocks/>
          </p:cNvSpPr>
          <p:nvPr/>
        </p:nvSpPr>
        <p:spPr bwMode="auto">
          <a:xfrm>
            <a:off x="5141913" y="3933825"/>
            <a:ext cx="4005262" cy="1889125"/>
          </a:xfrm>
          <a:prstGeom prst="rect">
            <a:avLst/>
          </a:prstGeom>
          <a:noFill/>
          <a:ln w="9525">
            <a:noFill/>
            <a:miter lim="800000"/>
            <a:headEnd/>
            <a:tailEnd/>
          </a:ln>
        </p:spPr>
        <p:txBody>
          <a:bodyPr/>
          <a:lstStyle/>
          <a:p>
            <a:pPr>
              <a:buClr>
                <a:schemeClr val="accent2"/>
              </a:buClr>
              <a:buSzPct val="60000"/>
              <a:buFont typeface="Wingdings" pitchFamily="2" charset="2"/>
              <a:buNone/>
            </a:pPr>
            <a:endParaRPr lang="fr-FR">
              <a:solidFill>
                <a:schemeClr val="tx2"/>
              </a:solidFill>
              <a:latin typeface="Tw Cen MT" pitchFamily="34" charset="0"/>
            </a:endParaRPr>
          </a:p>
          <a:p>
            <a:pPr>
              <a:buClr>
                <a:schemeClr val="accent2"/>
              </a:buClr>
              <a:buSzPct val="60000"/>
              <a:buFont typeface="Wingdings" pitchFamily="2" charset="2"/>
              <a:buNone/>
            </a:pPr>
            <a:r>
              <a:rPr lang="fr-FR" u="sng">
                <a:solidFill>
                  <a:schemeClr val="tx2"/>
                </a:solidFill>
                <a:latin typeface="Tw Cen MT" pitchFamily="34" charset="0"/>
              </a:rPr>
              <a:t>Content:</a:t>
            </a:r>
          </a:p>
          <a:p>
            <a:pPr>
              <a:buClr>
                <a:schemeClr val="accent2"/>
              </a:buClr>
              <a:buSzPct val="60000"/>
            </a:pPr>
            <a:r>
              <a:rPr lang="en-US">
                <a:solidFill>
                  <a:schemeClr val="tx2"/>
                </a:solidFill>
                <a:latin typeface="Tw Cen MT" pitchFamily="34" charset="0"/>
              </a:rPr>
              <a:t>Results of our research of all the different energy potential usable in Komossa.</a:t>
            </a:r>
            <a:endParaRPr lang="fr-FR">
              <a:solidFill>
                <a:schemeClr val="tx2"/>
              </a:solidFill>
              <a:latin typeface="Tw Cen MT" pitchFamily="34" charset="0"/>
            </a:endParaRPr>
          </a:p>
        </p:txBody>
      </p:sp>
      <p:sp>
        <p:nvSpPr>
          <p:cNvPr id="16391" name="Espace réservé du numéro de diapositive 12"/>
          <p:cNvSpPr>
            <a:spLocks noGrp="1"/>
          </p:cNvSpPr>
          <p:nvPr>
            <p:ph type="sldNum"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fr-FR"/>
              <a:t> </a:t>
            </a:r>
          </a:p>
        </p:txBody>
      </p:sp>
      <p:pic>
        <p:nvPicPr>
          <p:cNvPr id="16392" name="Picture 2" descr="http://edu-fair.info/imc/ref_novia_logo.jpg"/>
          <p:cNvPicPr>
            <a:picLocks noChangeAspect="1" noChangeArrowheads="1"/>
          </p:cNvPicPr>
          <p:nvPr/>
        </p:nvPicPr>
        <p:blipFill>
          <a:blip r:embed="rId3"/>
          <a:srcRect/>
          <a:stretch>
            <a:fillRect/>
          </a:stretch>
        </p:blipFill>
        <p:spPr bwMode="auto">
          <a:xfrm>
            <a:off x="6732588" y="260350"/>
            <a:ext cx="2276475" cy="1079500"/>
          </a:xfrm>
          <a:prstGeom prst="rect">
            <a:avLst/>
          </a:prstGeom>
          <a:noFill/>
          <a:ln w="9525">
            <a:noFill/>
            <a:miter lim="800000"/>
            <a:headEnd/>
            <a:tailEnd/>
          </a:ln>
        </p:spPr>
      </p:pic>
      <p:pic>
        <p:nvPicPr>
          <p:cNvPr id="16393" name="Picture 3"/>
          <p:cNvPicPr>
            <a:picLocks noChangeAspect="1" noChangeArrowheads="1"/>
          </p:cNvPicPr>
          <p:nvPr/>
        </p:nvPicPr>
        <p:blipFill>
          <a:blip r:embed="rId4"/>
          <a:srcRect/>
          <a:stretch>
            <a:fillRect/>
          </a:stretch>
        </p:blipFill>
        <p:spPr bwMode="auto">
          <a:xfrm>
            <a:off x="6615113" y="5805488"/>
            <a:ext cx="2349500" cy="102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36513" y="404813"/>
            <a:ext cx="9180513" cy="990600"/>
          </a:xfrm>
        </p:spPr>
        <p:txBody>
          <a:bodyPr/>
          <a:lstStyle/>
          <a:p>
            <a:r>
              <a:rPr lang="fr-FR" smtClean="0"/>
              <a:t>Connexion to Electrical network ?</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A9FB4AC8-A4D3-4ED4-A72B-D343A776CD4F}" type="slidenum">
              <a:rPr lang="fr-FR"/>
              <a:pPr>
                <a:defRPr/>
              </a:pPr>
              <a:t>10</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Miguel              </a:t>
            </a:r>
            <a:r>
              <a:rPr lang="fr-FR" sz="1600" dirty="0">
                <a:solidFill>
                  <a:schemeClr val="bg2">
                    <a:lumMod val="50000"/>
                  </a:schemeClr>
                </a:solidFill>
                <a:latin typeface="+mj-lt"/>
                <a:ea typeface="+mj-ea"/>
                <a:cs typeface="+mj-cs"/>
                <a:hlinkClick r:id="rId2" action="ppaction://hlinksldjump"/>
              </a:rPr>
              <a:t>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contenu 3"/>
          <p:cNvSpPr txBox="1">
            <a:spLocks/>
          </p:cNvSpPr>
          <p:nvPr/>
        </p:nvSpPr>
        <p:spPr>
          <a:xfrm>
            <a:off x="4356100" y="2274888"/>
            <a:ext cx="4537075" cy="4033837"/>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r>
              <a:rPr lang="en-US" sz="1800" dirty="0" smtClean="0"/>
              <a:t>The wind turbines are generally connect  to    an electrical grid 110 kV.</a:t>
            </a:r>
          </a:p>
          <a:p>
            <a:pPr marL="0" indent="0" fontAlgn="auto">
              <a:spcAft>
                <a:spcPts val="0"/>
              </a:spcAft>
              <a:buFont typeface="Wingdings"/>
              <a:buNone/>
              <a:defRPr/>
            </a:pPr>
            <a:endParaRPr lang="en-US" sz="1800" dirty="0" smtClean="0"/>
          </a:p>
          <a:p>
            <a:pPr fontAlgn="auto">
              <a:spcAft>
                <a:spcPts val="0"/>
              </a:spcAft>
              <a:defRPr/>
            </a:pPr>
            <a:r>
              <a:rPr lang="en-US" sz="1800" dirty="0" smtClean="0"/>
              <a:t>Here, we can see that there is a electric network of 110 kV . But , I don't know the  distance who exist between </a:t>
            </a:r>
            <a:r>
              <a:rPr lang="en-US" sz="1800" dirty="0" err="1" smtClean="0"/>
              <a:t>Hoppamäki</a:t>
            </a:r>
            <a:r>
              <a:rPr lang="en-US" sz="1800" dirty="0" smtClean="0"/>
              <a:t> of this electrical grid.</a:t>
            </a:r>
          </a:p>
          <a:p>
            <a:pPr fontAlgn="auto">
              <a:spcAft>
                <a:spcPts val="0"/>
              </a:spcAft>
              <a:defRPr/>
            </a:pPr>
            <a:endParaRPr lang="en-US" sz="1800" dirty="0" smtClean="0"/>
          </a:p>
          <a:p>
            <a:pPr fontAlgn="auto">
              <a:spcAft>
                <a:spcPts val="0"/>
              </a:spcAft>
              <a:defRPr/>
            </a:pPr>
            <a:r>
              <a:rPr lang="en-US" sz="1800" dirty="0" smtClean="0"/>
              <a:t>This distance is important because the cost of connection to the network is very expensive and can change considerably the cost of the project.</a:t>
            </a:r>
            <a:endParaRPr lang="fr-FR" sz="1800" dirty="0"/>
          </a:p>
        </p:txBody>
      </p:sp>
      <p:pic>
        <p:nvPicPr>
          <p:cNvPr id="26631" name="Picture 2"/>
          <p:cNvPicPr>
            <a:picLocks noChangeAspect="1" noChangeArrowheads="1"/>
          </p:cNvPicPr>
          <p:nvPr/>
        </p:nvPicPr>
        <p:blipFill>
          <a:blip r:embed="rId3"/>
          <a:srcRect/>
          <a:stretch>
            <a:fillRect/>
          </a:stretch>
        </p:blipFill>
        <p:spPr bwMode="auto">
          <a:xfrm>
            <a:off x="468313" y="2349500"/>
            <a:ext cx="3552825"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srcRect/>
          <a:stretch>
            <a:fillRect/>
          </a:stretch>
        </p:blipFill>
        <p:spPr bwMode="auto">
          <a:xfrm>
            <a:off x="6875463" y="1773238"/>
            <a:ext cx="1009650" cy="1546225"/>
          </a:xfrm>
          <a:prstGeom prst="rect">
            <a:avLst/>
          </a:prstGeom>
          <a:noFill/>
          <a:ln w="9525">
            <a:noFill/>
            <a:miter lim="800000"/>
            <a:headEnd/>
            <a:tailEnd/>
          </a:ln>
        </p:spPr>
      </p:pic>
      <p:sp>
        <p:nvSpPr>
          <p:cNvPr id="27650" name="Titre 1"/>
          <p:cNvSpPr>
            <a:spLocks noGrp="1"/>
          </p:cNvSpPr>
          <p:nvPr>
            <p:ph type="title"/>
          </p:nvPr>
        </p:nvSpPr>
        <p:spPr>
          <a:xfrm>
            <a:off x="-36513" y="404813"/>
            <a:ext cx="9180513" cy="990600"/>
          </a:xfrm>
        </p:spPr>
        <p:txBody>
          <a:bodyPr/>
          <a:lstStyle/>
          <a:p>
            <a:r>
              <a:rPr lang="en-US" smtClean="0"/>
              <a:t>Which type of Wind power to choose?</a:t>
            </a:r>
            <a:endParaRPr lang="fr-FR" smtClean="0"/>
          </a:p>
        </p:txBody>
      </p:sp>
      <p:sp>
        <p:nvSpPr>
          <p:cNvPr id="3" name="Espace réservé du contenu 2"/>
          <p:cNvSpPr>
            <a:spLocks noGrp="1"/>
          </p:cNvSpPr>
          <p:nvPr>
            <p:ph sz="quarter" idx="1"/>
          </p:nvPr>
        </p:nvSpPr>
        <p:spPr>
          <a:xfrm>
            <a:off x="215900" y="1341438"/>
            <a:ext cx="8712200" cy="5384800"/>
          </a:xfrm>
        </p:spPr>
        <p:txBody>
          <a:bodyPr>
            <a:normAutofit/>
          </a:bodyPr>
          <a:lstStyle/>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r>
              <a:rPr lang="en-US" sz="1800" dirty="0" smtClean="0"/>
              <a:t>We </a:t>
            </a:r>
            <a:r>
              <a:rPr lang="en-US" sz="1800" dirty="0"/>
              <a:t>have taken into account 3 types of wind power </a:t>
            </a:r>
            <a:r>
              <a:rPr lang="en-US" sz="1800" dirty="0" smtClean="0"/>
              <a:t>:</a:t>
            </a:r>
          </a:p>
          <a:p>
            <a:pPr marL="640080" lvl="1" indent="-274320" fontAlgn="auto">
              <a:spcAft>
                <a:spcPts val="0"/>
              </a:spcAft>
              <a:buFont typeface="Wingdings 2"/>
              <a:buChar char=""/>
              <a:defRPr/>
            </a:pPr>
            <a:r>
              <a:rPr lang="fr-FR" sz="1800" dirty="0" smtClean="0"/>
              <a:t>The </a:t>
            </a:r>
            <a:r>
              <a:rPr lang="en-GB" sz="1800" dirty="0" smtClean="0"/>
              <a:t>traditional</a:t>
            </a:r>
            <a:r>
              <a:rPr lang="fr-FR" sz="1800" dirty="0" smtClean="0"/>
              <a:t> </a:t>
            </a:r>
            <a:r>
              <a:rPr lang="fr-FR" sz="1800" dirty="0" err="1"/>
              <a:t>wind</a:t>
            </a:r>
            <a:r>
              <a:rPr lang="fr-FR" sz="1800" dirty="0"/>
              <a:t> </a:t>
            </a:r>
            <a:r>
              <a:rPr lang="fr-FR" sz="1800" dirty="0" smtClean="0"/>
              <a:t>turbines</a:t>
            </a:r>
          </a:p>
          <a:p>
            <a:pPr marL="640080" lvl="1" indent="-274320" fontAlgn="auto">
              <a:spcAft>
                <a:spcPts val="0"/>
              </a:spcAft>
              <a:buFont typeface="Wingdings 2"/>
              <a:buChar char=""/>
              <a:defRPr/>
            </a:pPr>
            <a:r>
              <a:rPr lang="fr-FR" sz="1800" dirty="0" smtClean="0"/>
              <a:t>The </a:t>
            </a:r>
            <a:r>
              <a:rPr lang="fr-FR" sz="1800" dirty="0" err="1" smtClean="0"/>
              <a:t>small</a:t>
            </a:r>
            <a:r>
              <a:rPr lang="fr-FR" sz="1800" dirty="0" smtClean="0"/>
              <a:t> </a:t>
            </a:r>
            <a:r>
              <a:rPr lang="fr-FR" sz="1800" dirty="0" err="1" smtClean="0"/>
              <a:t>wind</a:t>
            </a:r>
            <a:r>
              <a:rPr lang="fr-FR" sz="1800" dirty="0" smtClean="0"/>
              <a:t> turbines</a:t>
            </a:r>
          </a:p>
          <a:p>
            <a:pPr marL="640080" lvl="1" indent="-274320" fontAlgn="auto">
              <a:spcAft>
                <a:spcPts val="0"/>
              </a:spcAft>
              <a:buFont typeface="Wingdings 2"/>
              <a:buChar char=""/>
              <a:defRPr/>
            </a:pPr>
            <a:r>
              <a:rPr lang="fr-FR" sz="1800" dirty="0" smtClean="0"/>
              <a:t>The </a:t>
            </a:r>
            <a:r>
              <a:rPr lang="fr-FR" sz="1800" dirty="0" err="1" smtClean="0"/>
              <a:t>hybrid</a:t>
            </a:r>
            <a:r>
              <a:rPr lang="fr-FR" sz="1800" dirty="0" smtClean="0"/>
              <a:t> </a:t>
            </a:r>
            <a:r>
              <a:rPr lang="fr-FR" sz="1800" dirty="0" err="1" smtClean="0"/>
              <a:t>systems</a:t>
            </a:r>
            <a:r>
              <a:rPr lang="fr-FR" sz="1800" dirty="0" smtClean="0"/>
              <a:t> : </a:t>
            </a:r>
            <a:r>
              <a:rPr lang="fr-FR" sz="1800" dirty="0" err="1" smtClean="0"/>
              <a:t>Solar</a:t>
            </a:r>
            <a:r>
              <a:rPr lang="fr-FR" sz="1800" dirty="0" smtClean="0"/>
              <a:t>-Wind &amp; Water-Wind</a:t>
            </a:r>
            <a:endParaRPr lang="fr-FR" sz="1600" dirty="0"/>
          </a:p>
          <a:p>
            <a:pPr marL="0" indent="0" fontAlgn="auto">
              <a:spcAft>
                <a:spcPts val="0"/>
              </a:spcAft>
              <a:buFont typeface="Wingdings"/>
              <a:buNone/>
              <a:defRPr/>
            </a:pPr>
            <a:endParaRPr lang="fr-FR" sz="700" dirty="0" smtClean="0"/>
          </a:p>
          <a:p>
            <a:pPr marL="320040" indent="-320040" fontAlgn="auto">
              <a:spcAft>
                <a:spcPts val="0"/>
              </a:spcAft>
              <a:buFont typeface="Wingdings"/>
              <a:buChar char=""/>
              <a:defRPr/>
            </a:pPr>
            <a:r>
              <a:rPr lang="en-US" sz="1800" dirty="0" smtClean="0"/>
              <a:t>After </a:t>
            </a:r>
            <a:r>
              <a:rPr lang="en-US" sz="1800" dirty="0"/>
              <a:t>a technical and economic study, it seems that </a:t>
            </a:r>
            <a:r>
              <a:rPr lang="en-US" sz="1800" dirty="0" err="1"/>
              <a:t>Komossa</a:t>
            </a:r>
            <a:r>
              <a:rPr lang="en-US" sz="1800" dirty="0"/>
              <a:t> is more likely </a:t>
            </a:r>
            <a:r>
              <a:rPr lang="en-US" sz="1800" dirty="0" smtClean="0"/>
              <a:t>chooses for a   traditional </a:t>
            </a:r>
            <a:r>
              <a:rPr lang="en-US" sz="1800" dirty="0"/>
              <a:t>wind turbine</a:t>
            </a:r>
            <a:r>
              <a:rPr lang="en-US" sz="1800" dirty="0" smtClean="0"/>
              <a:t>.</a:t>
            </a:r>
          </a:p>
          <a:p>
            <a:pPr marL="320040" indent="-320040" fontAlgn="auto">
              <a:spcAft>
                <a:spcPts val="0"/>
              </a:spcAft>
              <a:buFont typeface="Wingdings"/>
              <a:buChar char=""/>
              <a:defRPr/>
            </a:pPr>
            <a:r>
              <a:rPr lang="en-US" sz="1800" dirty="0"/>
              <a:t> </a:t>
            </a:r>
            <a:r>
              <a:rPr lang="en-US" sz="1800" u="sng" dirty="0"/>
              <a:t>Explanations :</a:t>
            </a:r>
          </a:p>
          <a:p>
            <a:pPr marL="0" indent="0" fontAlgn="auto">
              <a:spcAft>
                <a:spcPts val="0"/>
              </a:spcAft>
              <a:buFont typeface="Wingdings"/>
              <a:buNone/>
              <a:defRPr/>
            </a:pPr>
            <a:r>
              <a:rPr lang="en-US" sz="1800" dirty="0"/>
              <a:t> </a:t>
            </a:r>
            <a:r>
              <a:rPr lang="en-US" sz="1800" dirty="0" smtClean="0"/>
              <a:t>     For </a:t>
            </a:r>
            <a:r>
              <a:rPr lang="en-US" sz="1800" dirty="0"/>
              <a:t>the small wind turbines, the price by Kw is bigger than traditional Wind turbine.</a:t>
            </a:r>
          </a:p>
          <a:p>
            <a:pPr marL="0" indent="0" fontAlgn="auto">
              <a:spcAft>
                <a:spcPts val="0"/>
              </a:spcAft>
              <a:buFont typeface="Wingdings"/>
              <a:buNone/>
              <a:defRPr/>
            </a:pPr>
            <a:r>
              <a:rPr lang="en-US" sz="1800" dirty="0" smtClean="0"/>
              <a:t>      Wind </a:t>
            </a:r>
            <a:r>
              <a:rPr lang="en-US" sz="1800" dirty="0"/>
              <a:t>/ Solar: Not </a:t>
            </a:r>
            <a:r>
              <a:rPr lang="en-US" sz="1800" dirty="0" smtClean="0"/>
              <a:t>a good hybrid system here </a:t>
            </a:r>
            <a:r>
              <a:rPr lang="en-US" sz="1800" dirty="0"/>
              <a:t>(Energies not controllable).</a:t>
            </a:r>
          </a:p>
          <a:p>
            <a:pPr marL="0" indent="0" fontAlgn="auto">
              <a:spcAft>
                <a:spcPts val="0"/>
              </a:spcAft>
              <a:buFont typeface="Wingdings"/>
              <a:buNone/>
              <a:defRPr/>
            </a:pPr>
            <a:r>
              <a:rPr lang="en-US" sz="1800" dirty="0" smtClean="0"/>
              <a:t>      Wind </a:t>
            </a:r>
            <a:r>
              <a:rPr lang="en-US" sz="1800" dirty="0"/>
              <a:t>/ Hydraulic: Better, because it’s very simple to produce </a:t>
            </a:r>
            <a:r>
              <a:rPr lang="en-US" sz="1800" dirty="0" smtClean="0"/>
              <a:t>hydraulic energy quickly.</a:t>
            </a:r>
          </a:p>
          <a:p>
            <a:pPr marL="0" indent="0" fontAlgn="auto">
              <a:spcAft>
                <a:spcPts val="0"/>
              </a:spcAft>
              <a:buFont typeface="Wingdings"/>
              <a:buNone/>
              <a:defRPr/>
            </a:pPr>
            <a:r>
              <a:rPr lang="en-US" sz="1800" dirty="0"/>
              <a:t>      </a:t>
            </a:r>
            <a:r>
              <a:rPr lang="en-US" sz="1800" dirty="0" smtClean="0"/>
              <a:t>That </a:t>
            </a:r>
            <a:r>
              <a:rPr lang="en-US" sz="1800" dirty="0"/>
              <a:t>is to say, when the wind is too low and doesn't produce enough electricity.</a:t>
            </a:r>
          </a:p>
          <a:p>
            <a:pPr marL="0" indent="0" fontAlgn="auto">
              <a:spcAft>
                <a:spcPts val="0"/>
              </a:spcAft>
              <a:buFont typeface="Wingdings"/>
              <a:buNone/>
              <a:defRPr/>
            </a:pPr>
            <a:r>
              <a:rPr lang="en-US" sz="1800" dirty="0" smtClean="0"/>
              <a:t>      The </a:t>
            </a:r>
            <a:r>
              <a:rPr lang="en-US" sz="1800" dirty="0"/>
              <a:t>hydropower can fill this gap because his electrical production is instantly.</a:t>
            </a:r>
            <a:endParaRPr lang="en-US" sz="1800" dirty="0" smtClean="0"/>
          </a:p>
          <a:p>
            <a:pPr marL="0" indent="0" fontAlgn="auto">
              <a:spcAft>
                <a:spcPts val="0"/>
              </a:spcAft>
              <a:buFont typeface="Wingdings"/>
              <a:buNone/>
              <a:defRPr/>
            </a:pPr>
            <a:r>
              <a:rPr lang="en-US" sz="1800" dirty="0"/>
              <a:t> </a:t>
            </a:r>
            <a:r>
              <a:rPr lang="en-US" sz="1800" dirty="0" smtClean="0"/>
              <a:t>     But</a:t>
            </a:r>
            <a:r>
              <a:rPr lang="en-US" sz="1800" dirty="0"/>
              <a:t>, this solution is more expensive.</a:t>
            </a:r>
            <a:endParaRPr lang="fr-FR" sz="2400" dirty="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EBB0A780-EF0D-442E-B063-446FB1E08779}" type="slidenum">
              <a:rPr lang="fr-FR"/>
              <a:pPr>
                <a:defRPr/>
              </a:pPr>
              <a:t>11</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j-lt"/>
                <a:ea typeface="+mj-ea"/>
                <a:cs typeface="+mj-cs"/>
              </a:rPr>
              <a:t>Energy</a:t>
            </a:r>
            <a:r>
              <a:rPr lang="fr-FR" sz="3200" dirty="0">
                <a:solidFill>
                  <a:schemeClr val="tx2"/>
                </a:solidFill>
                <a:latin typeface="+mj-lt"/>
                <a:ea typeface="+mj-ea"/>
                <a:cs typeface="+mj-cs"/>
              </a:rPr>
              <a:t> village                                       </a:t>
            </a:r>
            <a:r>
              <a:rPr lang="fr-FR" sz="3200" dirty="0" err="1">
                <a:solidFill>
                  <a:schemeClr val="tx2"/>
                </a:solidFill>
                <a:latin typeface="+mj-lt"/>
                <a:ea typeface="+mj-ea"/>
                <a:cs typeface="+mj-cs"/>
              </a:rPr>
              <a:t>Special</a:t>
            </a:r>
            <a:r>
              <a:rPr lang="fr-FR" sz="3200" dirty="0">
                <a:solidFill>
                  <a:schemeClr val="tx2"/>
                </a:solidFill>
                <a:latin typeface="+mj-lt"/>
                <a:ea typeface="+mj-ea"/>
                <a:cs typeface="+mj-cs"/>
              </a:rPr>
              <a:t> meeting                                          31/10/12</a:t>
            </a:r>
            <a:endParaRPr lang="fr-FR" sz="3200" dirty="0">
              <a:solidFill>
                <a:schemeClr val="tx2"/>
              </a:solidFill>
              <a:latin typeface="+mj-lt"/>
              <a:ea typeface="+mj-ea"/>
              <a:cs typeface="+mj-cs"/>
            </a:endParaRP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Miguel              </a:t>
            </a:r>
            <a:r>
              <a:rPr lang="fr-FR" sz="1600" dirty="0">
                <a:solidFill>
                  <a:schemeClr val="bg2">
                    <a:lumMod val="50000"/>
                  </a:schemeClr>
                </a:solidFill>
                <a:latin typeface="+mj-lt"/>
                <a:ea typeface="+mj-ea"/>
                <a:cs typeface="+mj-cs"/>
                <a:hlinkClick r:id="rId3" action="ppaction://hlinksldjump"/>
              </a:rPr>
              <a:t>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a:xfrm>
            <a:off x="-36513" y="404813"/>
            <a:ext cx="9180513" cy="990600"/>
          </a:xfrm>
        </p:spPr>
        <p:txBody>
          <a:bodyPr/>
          <a:lstStyle/>
          <a:p>
            <a:r>
              <a:rPr lang="fr-FR" smtClean="0"/>
              <a:t>Economic aspects</a:t>
            </a:r>
          </a:p>
        </p:txBody>
      </p:sp>
      <p:sp>
        <p:nvSpPr>
          <p:cNvPr id="28674" name="Espace réservé du contenu 2"/>
          <p:cNvSpPr>
            <a:spLocks noGrp="1"/>
          </p:cNvSpPr>
          <p:nvPr>
            <p:ph sz="quarter" idx="1"/>
          </p:nvPr>
        </p:nvSpPr>
        <p:spPr>
          <a:xfrm>
            <a:off x="250825" y="1628775"/>
            <a:ext cx="8713788" cy="4679950"/>
          </a:xfrm>
        </p:spPr>
        <p:txBody>
          <a:bodyPr/>
          <a:lstStyle/>
          <a:p>
            <a:r>
              <a:rPr lang="fr-FR" sz="1800" smtClean="0"/>
              <a:t> Investment cost</a:t>
            </a:r>
          </a:p>
          <a:p>
            <a:endParaRPr lang="fr-FR" sz="1800" smtClean="0"/>
          </a:p>
          <a:p>
            <a:pPr lvl="1"/>
            <a:r>
              <a:rPr lang="fr-FR" sz="1800" smtClean="0"/>
              <a:t>It’s </a:t>
            </a:r>
            <a:r>
              <a:rPr lang="fr-FR" sz="1800" smtClean="0">
                <a:solidFill>
                  <a:srgbClr val="FF0000"/>
                </a:solidFill>
              </a:rPr>
              <a:t>€1.23 million/MW </a:t>
            </a:r>
            <a:r>
              <a:rPr lang="fr-FR" sz="1800" smtClean="0"/>
              <a:t>of rated power installed.</a:t>
            </a:r>
          </a:p>
          <a:p>
            <a:pPr lvl="1"/>
            <a:r>
              <a:rPr lang="fr-FR" sz="1800" smtClean="0"/>
              <a:t>This investment cost can vary between </a:t>
            </a:r>
            <a:r>
              <a:rPr lang="fr-FR" sz="1800" smtClean="0">
                <a:solidFill>
                  <a:srgbClr val="FF0000"/>
                </a:solidFill>
              </a:rPr>
              <a:t>€1000/kW </a:t>
            </a:r>
            <a:r>
              <a:rPr lang="fr-FR" sz="1800" smtClean="0"/>
              <a:t>to </a:t>
            </a:r>
            <a:r>
              <a:rPr lang="fr-FR" sz="1800" smtClean="0">
                <a:solidFill>
                  <a:srgbClr val="FF0000"/>
                </a:solidFill>
              </a:rPr>
              <a:t>€1350/kW</a:t>
            </a:r>
            <a:r>
              <a:rPr lang="fr-FR" sz="1800" smtClean="0"/>
              <a:t>.</a:t>
            </a:r>
          </a:p>
          <a:p>
            <a:pPr lvl="1"/>
            <a:r>
              <a:rPr lang="en-US" sz="1800" smtClean="0"/>
              <a:t>This price includes: </a:t>
            </a:r>
          </a:p>
          <a:p>
            <a:pPr lvl="2"/>
            <a:r>
              <a:rPr lang="en-US" sz="1500" smtClean="0"/>
              <a:t>turbine,</a:t>
            </a:r>
          </a:p>
          <a:p>
            <a:pPr lvl="2"/>
            <a:r>
              <a:rPr lang="en-US" sz="1500" smtClean="0"/>
              <a:t>civil engineering (foundations ..),</a:t>
            </a:r>
          </a:p>
          <a:p>
            <a:pPr lvl="2"/>
            <a:r>
              <a:rPr lang="en-US" sz="1500" smtClean="0"/>
              <a:t>electrical installation ( grid connection),</a:t>
            </a:r>
          </a:p>
          <a:p>
            <a:pPr lvl="2"/>
            <a:r>
              <a:rPr lang="en-US" sz="1500" smtClean="0"/>
              <a:t>transportation, </a:t>
            </a:r>
          </a:p>
          <a:p>
            <a:pPr lvl="2"/>
            <a:r>
              <a:rPr lang="en-US" sz="1500" smtClean="0"/>
              <a:t>lifting the turbine,</a:t>
            </a:r>
          </a:p>
          <a:p>
            <a:pPr lvl="2"/>
            <a:r>
              <a:rPr lang="en-US" sz="1500" smtClean="0"/>
              <a:t>Etc. </a:t>
            </a:r>
            <a:endParaRPr lang="fr-FR" sz="150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71D841E5-18C4-4B19-B6FE-326CCCE5A5CD}" type="slidenum">
              <a:rPr lang="fr-FR"/>
              <a:pPr>
                <a:defRPr/>
              </a:pPr>
              <a:t>12</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j-lt"/>
                <a:ea typeface="+mj-ea"/>
                <a:cs typeface="+mj-cs"/>
              </a:rPr>
              <a:t>Energy</a:t>
            </a:r>
            <a:r>
              <a:rPr lang="fr-FR" sz="3200" dirty="0">
                <a:solidFill>
                  <a:schemeClr val="tx2"/>
                </a:solidFill>
                <a:latin typeface="+mj-lt"/>
                <a:ea typeface="+mj-ea"/>
                <a:cs typeface="+mj-cs"/>
              </a:rPr>
              <a:t> village                                       </a:t>
            </a:r>
            <a:r>
              <a:rPr lang="fr-FR" sz="3200" dirty="0" err="1">
                <a:solidFill>
                  <a:schemeClr val="tx2"/>
                </a:solidFill>
                <a:latin typeface="+mj-lt"/>
                <a:ea typeface="+mj-ea"/>
                <a:cs typeface="+mj-cs"/>
              </a:rPr>
              <a:t>Special</a:t>
            </a:r>
            <a:r>
              <a:rPr lang="fr-FR" sz="3200" dirty="0">
                <a:solidFill>
                  <a:schemeClr val="tx2"/>
                </a:solidFill>
                <a:latin typeface="+mj-lt"/>
                <a:ea typeface="+mj-ea"/>
                <a:cs typeface="+mj-cs"/>
              </a:rPr>
              <a:t> meeting                                          31/10/12</a:t>
            </a:r>
            <a:endParaRPr lang="fr-FR" sz="3200" dirty="0">
              <a:solidFill>
                <a:schemeClr val="tx2"/>
              </a:solidFill>
              <a:latin typeface="+mj-lt"/>
              <a:ea typeface="+mj-ea"/>
              <a:cs typeface="+mj-cs"/>
            </a:endParaRP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Miguel              </a:t>
            </a:r>
            <a:r>
              <a:rPr lang="fr-FR" sz="1600" dirty="0">
                <a:solidFill>
                  <a:schemeClr val="bg2">
                    <a:lumMod val="50000"/>
                  </a:schemeClr>
                </a:solidFill>
                <a:latin typeface="+mj-lt"/>
                <a:ea typeface="+mj-ea"/>
                <a:cs typeface="+mj-cs"/>
                <a:hlinkClick r:id="rId2" action="ppaction://hlinksldjump"/>
              </a:rPr>
              <a:t>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8679" name="Picture 2"/>
          <p:cNvPicPr>
            <a:picLocks noChangeAspect="1" noChangeArrowheads="1"/>
          </p:cNvPicPr>
          <p:nvPr/>
        </p:nvPicPr>
        <p:blipFill>
          <a:blip r:embed="rId3"/>
          <a:srcRect/>
          <a:stretch>
            <a:fillRect/>
          </a:stretch>
        </p:blipFill>
        <p:spPr bwMode="auto">
          <a:xfrm>
            <a:off x="5508625" y="3500438"/>
            <a:ext cx="2563813"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a:xfrm>
            <a:off x="-36513" y="404813"/>
            <a:ext cx="9180513" cy="990600"/>
          </a:xfrm>
        </p:spPr>
        <p:txBody>
          <a:bodyPr/>
          <a:lstStyle/>
          <a:p>
            <a:r>
              <a:rPr lang="fr-FR" smtClean="0"/>
              <a:t>Economic aspects</a:t>
            </a:r>
          </a:p>
        </p:txBody>
      </p:sp>
      <p:sp>
        <p:nvSpPr>
          <p:cNvPr id="29698" name="Espace réservé du contenu 2"/>
          <p:cNvSpPr>
            <a:spLocks noGrp="1"/>
          </p:cNvSpPr>
          <p:nvPr>
            <p:ph sz="quarter" idx="1"/>
          </p:nvPr>
        </p:nvSpPr>
        <p:spPr>
          <a:xfrm>
            <a:off x="250825" y="1628775"/>
            <a:ext cx="8713788" cy="4679950"/>
          </a:xfrm>
        </p:spPr>
        <p:txBody>
          <a:bodyPr/>
          <a:lstStyle/>
          <a:p>
            <a:r>
              <a:rPr lang="fr-FR" sz="1800" smtClean="0"/>
              <a:t>  Operation and Maintenance Costs </a:t>
            </a:r>
          </a:p>
          <a:p>
            <a:endParaRPr lang="fr-FR" sz="1800" smtClean="0"/>
          </a:p>
          <a:p>
            <a:pPr lvl="1"/>
            <a:r>
              <a:rPr lang="fr-FR" sz="1800" smtClean="0"/>
              <a:t>It’s </a:t>
            </a:r>
            <a:r>
              <a:rPr lang="en-US" sz="1800" smtClean="0">
                <a:solidFill>
                  <a:srgbClr val="FF0000"/>
                </a:solidFill>
              </a:rPr>
              <a:t>1.2 to 1.5 c/kWh </a:t>
            </a:r>
            <a:r>
              <a:rPr lang="en-US" sz="1800" smtClean="0"/>
              <a:t>of wind power produced, over the total lifetime of a turbine.</a:t>
            </a:r>
            <a:endParaRPr lang="fr-FR" sz="1800" smtClean="0"/>
          </a:p>
          <a:p>
            <a:pPr lvl="1"/>
            <a:r>
              <a:rPr lang="en-US" sz="1800" smtClean="0"/>
              <a:t>This price includes: </a:t>
            </a:r>
          </a:p>
          <a:p>
            <a:pPr lvl="2"/>
            <a:r>
              <a:rPr lang="en-US" sz="1500" smtClean="0"/>
              <a:t>Insurance</a:t>
            </a:r>
          </a:p>
          <a:p>
            <a:pPr lvl="2"/>
            <a:r>
              <a:rPr lang="en-US" sz="1500" smtClean="0"/>
              <a:t>Regular maintenance</a:t>
            </a:r>
          </a:p>
          <a:p>
            <a:pPr lvl="2"/>
            <a:r>
              <a:rPr lang="en-US" sz="1500" smtClean="0"/>
              <a:t>Repair</a:t>
            </a:r>
          </a:p>
          <a:p>
            <a:pPr lvl="2"/>
            <a:r>
              <a:rPr lang="en-US" sz="1500" smtClean="0"/>
              <a:t>Spare parts</a:t>
            </a:r>
          </a:p>
          <a:p>
            <a:pPr lvl="2"/>
            <a:r>
              <a:rPr lang="en-US" sz="1500" smtClean="0"/>
              <a:t>Administration work</a:t>
            </a:r>
            <a:endParaRPr lang="fr-FR" sz="150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2D9C2393-59E7-4BE0-8ADF-A1776E1321CD}" type="slidenum">
              <a:rPr lang="fr-FR"/>
              <a:pPr>
                <a:defRPr/>
              </a:pPr>
              <a:t>13</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j-lt"/>
                <a:ea typeface="+mj-ea"/>
                <a:cs typeface="+mj-cs"/>
              </a:rPr>
              <a:t>Energy</a:t>
            </a:r>
            <a:r>
              <a:rPr lang="fr-FR" sz="3200" dirty="0">
                <a:solidFill>
                  <a:schemeClr val="tx2"/>
                </a:solidFill>
                <a:latin typeface="+mj-lt"/>
                <a:ea typeface="+mj-ea"/>
                <a:cs typeface="+mj-cs"/>
              </a:rPr>
              <a:t> village                                       </a:t>
            </a:r>
            <a:r>
              <a:rPr lang="fr-FR" sz="3200" dirty="0" err="1">
                <a:solidFill>
                  <a:schemeClr val="tx2"/>
                </a:solidFill>
                <a:latin typeface="+mj-lt"/>
                <a:ea typeface="+mj-ea"/>
                <a:cs typeface="+mj-cs"/>
              </a:rPr>
              <a:t>Special</a:t>
            </a:r>
            <a:r>
              <a:rPr lang="fr-FR" sz="3200" dirty="0">
                <a:solidFill>
                  <a:schemeClr val="tx2"/>
                </a:solidFill>
                <a:latin typeface="+mj-lt"/>
                <a:ea typeface="+mj-ea"/>
                <a:cs typeface="+mj-cs"/>
              </a:rPr>
              <a:t> meeting                                          31/10/12</a:t>
            </a:r>
            <a:endParaRPr lang="fr-FR" sz="3200" dirty="0">
              <a:solidFill>
                <a:schemeClr val="tx2"/>
              </a:solidFill>
              <a:latin typeface="+mj-lt"/>
              <a:ea typeface="+mj-ea"/>
              <a:cs typeface="+mj-cs"/>
            </a:endParaRP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Miguel              </a:t>
            </a:r>
            <a:r>
              <a:rPr lang="fr-FR" sz="1600" dirty="0">
                <a:solidFill>
                  <a:schemeClr val="bg2">
                    <a:lumMod val="50000"/>
                  </a:schemeClr>
                </a:solidFill>
                <a:latin typeface="+mj-lt"/>
                <a:ea typeface="+mj-ea"/>
                <a:cs typeface="+mj-cs"/>
                <a:hlinkClick r:id="rId2" action="ppaction://hlinksldjump"/>
              </a:rPr>
              <a:t>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9703" name="Picture 2"/>
          <p:cNvPicPr>
            <a:picLocks noChangeAspect="1" noChangeArrowheads="1"/>
          </p:cNvPicPr>
          <p:nvPr/>
        </p:nvPicPr>
        <p:blipFill>
          <a:blip r:embed="rId3"/>
          <a:srcRect/>
          <a:stretch>
            <a:fillRect/>
          </a:stretch>
        </p:blipFill>
        <p:spPr bwMode="auto">
          <a:xfrm>
            <a:off x="5580063" y="3357563"/>
            <a:ext cx="2090737"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a:xfrm>
            <a:off x="-36513" y="404813"/>
            <a:ext cx="9180513" cy="990600"/>
          </a:xfrm>
        </p:spPr>
        <p:txBody>
          <a:bodyPr/>
          <a:lstStyle/>
          <a:p>
            <a:r>
              <a:rPr lang="fr-FR" smtClean="0"/>
              <a:t>Economic aspects</a:t>
            </a:r>
          </a:p>
        </p:txBody>
      </p:sp>
      <p:sp>
        <p:nvSpPr>
          <p:cNvPr id="3" name="Espace réservé du contenu 2"/>
          <p:cNvSpPr>
            <a:spLocks noGrp="1"/>
          </p:cNvSpPr>
          <p:nvPr>
            <p:ph sz="quarter" idx="1"/>
          </p:nvPr>
        </p:nvSpPr>
        <p:spPr>
          <a:xfrm>
            <a:off x="250825" y="1628775"/>
            <a:ext cx="8713788" cy="4679950"/>
          </a:xfrm>
        </p:spPr>
        <p:txBody>
          <a:bodyPr>
            <a:normAutofit/>
          </a:bodyPr>
          <a:lstStyle/>
          <a:p>
            <a:pPr marL="320040" indent="-320040" fontAlgn="auto">
              <a:spcAft>
                <a:spcPts val="0"/>
              </a:spcAft>
              <a:buFont typeface="Wingdings"/>
              <a:buChar char=""/>
              <a:defRPr/>
            </a:pPr>
            <a:r>
              <a:rPr lang="fr-FR" sz="1800" dirty="0"/>
              <a:t> </a:t>
            </a:r>
            <a:r>
              <a:rPr lang="fr-FR" sz="1800" dirty="0" smtClean="0"/>
              <a:t> </a:t>
            </a:r>
            <a:r>
              <a:rPr lang="en-US" sz="1800" dirty="0"/>
              <a:t>The Cost of Energy Generated by Wind </a:t>
            </a:r>
            <a:r>
              <a:rPr lang="en-US" sz="1800" dirty="0" smtClean="0"/>
              <a:t>Power</a:t>
            </a:r>
          </a:p>
          <a:p>
            <a:pPr marL="320040" indent="-320040" fontAlgn="auto">
              <a:spcAft>
                <a:spcPts val="0"/>
              </a:spcAft>
              <a:buFont typeface="Wingdings"/>
              <a:buChar char=""/>
              <a:defRPr/>
            </a:pPr>
            <a:endParaRPr lang="fr-FR" sz="1800" dirty="0" smtClean="0"/>
          </a:p>
          <a:p>
            <a:pPr marL="640080" lvl="1" indent="-274320" fontAlgn="auto">
              <a:spcAft>
                <a:spcPts val="0"/>
              </a:spcAft>
              <a:buFont typeface="Wingdings 2"/>
              <a:buChar char=""/>
              <a:defRPr/>
            </a:pPr>
            <a:r>
              <a:rPr lang="en-US" sz="1800" dirty="0"/>
              <a:t>The costs range from </a:t>
            </a:r>
            <a:r>
              <a:rPr lang="en-US" sz="1800" dirty="0" smtClean="0"/>
              <a:t>:</a:t>
            </a:r>
          </a:p>
          <a:p>
            <a:pPr lvl="2" fontAlgn="auto">
              <a:spcAft>
                <a:spcPts val="0"/>
              </a:spcAft>
              <a:buFont typeface="Wingdings"/>
              <a:buChar char=""/>
              <a:defRPr/>
            </a:pPr>
            <a:r>
              <a:rPr lang="en-US" sz="1600" dirty="0">
                <a:solidFill>
                  <a:srgbClr val="FF0000"/>
                </a:solidFill>
              </a:rPr>
              <a:t>7-10 c€/kWh </a:t>
            </a:r>
            <a:r>
              <a:rPr lang="en-US" sz="1600" dirty="0"/>
              <a:t>at sites with low average wind </a:t>
            </a:r>
            <a:r>
              <a:rPr lang="en-US" sz="1600" dirty="0" smtClean="0"/>
              <a:t>speeds</a:t>
            </a:r>
            <a:r>
              <a:rPr lang="en-US" sz="1500" dirty="0"/>
              <a:t>,</a:t>
            </a:r>
          </a:p>
          <a:p>
            <a:pPr lvl="2" fontAlgn="auto">
              <a:spcAft>
                <a:spcPts val="0"/>
              </a:spcAft>
              <a:buFont typeface="Wingdings"/>
              <a:buChar char=""/>
              <a:defRPr/>
            </a:pPr>
            <a:r>
              <a:rPr lang="en-US" sz="1600" dirty="0">
                <a:solidFill>
                  <a:srgbClr val="FF0000"/>
                </a:solidFill>
              </a:rPr>
              <a:t>5-6.5 c€/kWh </a:t>
            </a:r>
            <a:r>
              <a:rPr lang="en-US" sz="1600" dirty="0"/>
              <a:t>at coastal </a:t>
            </a:r>
            <a:r>
              <a:rPr lang="en-US" sz="1600" dirty="0" smtClean="0"/>
              <a:t>sites,</a:t>
            </a:r>
            <a:endParaRPr lang="en-US" sz="1500" dirty="0"/>
          </a:p>
          <a:p>
            <a:pPr lvl="2" fontAlgn="auto">
              <a:spcAft>
                <a:spcPts val="0"/>
              </a:spcAft>
              <a:buFont typeface="Wingdings"/>
              <a:buChar char=""/>
              <a:defRPr/>
            </a:pPr>
            <a:r>
              <a:rPr lang="en-US" sz="1600" dirty="0">
                <a:solidFill>
                  <a:srgbClr val="FF0000"/>
                </a:solidFill>
              </a:rPr>
              <a:t>7 c€/kWh </a:t>
            </a:r>
            <a:r>
              <a:rPr lang="en-US" sz="1600" dirty="0"/>
              <a:t>at a wind site with middle wind </a:t>
            </a:r>
            <a:r>
              <a:rPr lang="en-US" sz="1600" dirty="0" smtClean="0"/>
              <a:t>speeds.</a:t>
            </a:r>
          </a:p>
          <a:p>
            <a:pPr marL="320040" indent="-320040" fontAlgn="auto">
              <a:spcAft>
                <a:spcPts val="0"/>
              </a:spcAft>
              <a:buFont typeface="Wingdings"/>
              <a:buChar char=""/>
              <a:defRPr/>
            </a:pPr>
            <a:endParaRPr lang="fr-FR" sz="1100" dirty="0" smtClean="0"/>
          </a:p>
          <a:p>
            <a:pPr marL="320040" indent="-320040" fontAlgn="auto">
              <a:spcAft>
                <a:spcPts val="0"/>
              </a:spcAft>
              <a:buFont typeface="Wingdings"/>
              <a:buChar char=""/>
              <a:defRPr/>
            </a:pPr>
            <a:r>
              <a:rPr lang="fr-FR" sz="1800" dirty="0" smtClean="0"/>
              <a:t>  Subsidies </a:t>
            </a:r>
            <a:endParaRPr lang="fr-FR" sz="1800" dirty="0"/>
          </a:p>
          <a:p>
            <a:pPr lvl="2" fontAlgn="auto">
              <a:spcAft>
                <a:spcPts val="0"/>
              </a:spcAft>
              <a:buFont typeface="Wingdings"/>
              <a:buChar char=""/>
              <a:defRPr/>
            </a:pPr>
            <a:r>
              <a:rPr lang="fr-FR" sz="1600" dirty="0" smtClean="0"/>
              <a:t> </a:t>
            </a:r>
            <a:r>
              <a:rPr lang="en-US" sz="1600" dirty="0"/>
              <a:t>A fixed subsidy is available for Wind power plants:</a:t>
            </a:r>
          </a:p>
          <a:p>
            <a:pPr marL="685800" lvl="2" indent="0" fontAlgn="auto">
              <a:spcAft>
                <a:spcPts val="0"/>
              </a:spcAft>
              <a:buFont typeface="Wingdings"/>
              <a:buNone/>
              <a:defRPr/>
            </a:pPr>
            <a:r>
              <a:rPr lang="en-US" sz="1600" dirty="0" smtClean="0"/>
              <a:t>     Target </a:t>
            </a:r>
            <a:r>
              <a:rPr lang="en-US" sz="1600" dirty="0"/>
              <a:t>price for wind power is </a:t>
            </a:r>
            <a:r>
              <a:rPr lang="en-US" sz="1600" dirty="0">
                <a:solidFill>
                  <a:srgbClr val="FF0000"/>
                </a:solidFill>
              </a:rPr>
              <a:t>83.50 €/</a:t>
            </a:r>
            <a:r>
              <a:rPr lang="en-US" sz="1600" dirty="0" err="1">
                <a:solidFill>
                  <a:srgbClr val="FF0000"/>
                </a:solidFill>
              </a:rPr>
              <a:t>MWh</a:t>
            </a:r>
            <a:endParaRPr lang="en-US" sz="1600" dirty="0">
              <a:solidFill>
                <a:srgbClr val="FF0000"/>
              </a:solidFill>
            </a:endParaRPr>
          </a:p>
          <a:p>
            <a:pPr marL="685800" lvl="2" indent="0" fontAlgn="auto">
              <a:spcAft>
                <a:spcPts val="0"/>
              </a:spcAft>
              <a:buFont typeface="Wingdings"/>
              <a:buNone/>
              <a:defRPr/>
            </a:pPr>
            <a:r>
              <a:rPr lang="en-US" sz="1600" dirty="0" smtClean="0"/>
              <a:t>     </a:t>
            </a:r>
            <a:r>
              <a:rPr lang="en-US" sz="1600" u="sng" dirty="0" smtClean="0"/>
              <a:t>Period</a:t>
            </a:r>
            <a:r>
              <a:rPr lang="en-US" sz="1600" dirty="0"/>
              <a:t>: Feed-in tariff is paid for </a:t>
            </a:r>
            <a:r>
              <a:rPr lang="en-US" sz="1600" dirty="0">
                <a:solidFill>
                  <a:srgbClr val="FF0000"/>
                </a:solidFill>
              </a:rPr>
              <a:t>12 </a:t>
            </a:r>
            <a:r>
              <a:rPr lang="en-US" sz="1600" dirty="0" smtClean="0">
                <a:solidFill>
                  <a:srgbClr val="FF0000"/>
                </a:solidFill>
              </a:rPr>
              <a:t>years,</a:t>
            </a:r>
            <a:endParaRPr lang="en-US" sz="1600" dirty="0">
              <a:solidFill>
                <a:srgbClr val="FF0000"/>
              </a:solidFill>
            </a:endParaRPr>
          </a:p>
          <a:p>
            <a:pPr lvl="2" fontAlgn="auto">
              <a:spcAft>
                <a:spcPts val="0"/>
              </a:spcAft>
              <a:buFont typeface="Wingdings"/>
              <a:buChar char=""/>
              <a:defRPr/>
            </a:pPr>
            <a:r>
              <a:rPr lang="en-US" sz="1600" dirty="0" smtClean="0"/>
              <a:t>Producer </a:t>
            </a:r>
            <a:r>
              <a:rPr lang="en-US" sz="1600" dirty="0"/>
              <a:t>is paid a feed-in tariff, which is the difference between the target price and the average electricity market spot </a:t>
            </a:r>
            <a:r>
              <a:rPr lang="en-US" sz="1600" dirty="0" smtClean="0"/>
              <a:t>price</a:t>
            </a:r>
            <a:endParaRPr lang="en-US" sz="1600" dirty="0"/>
          </a:p>
          <a:p>
            <a:pPr lvl="2" fontAlgn="auto">
              <a:spcAft>
                <a:spcPts val="0"/>
              </a:spcAft>
              <a:buFont typeface="Wingdings"/>
              <a:buChar char=""/>
              <a:defRPr/>
            </a:pPr>
            <a:r>
              <a:rPr lang="en-US" sz="1600" u="sng" dirty="0"/>
              <a:t>For Example</a:t>
            </a:r>
            <a:r>
              <a:rPr lang="en-US" sz="1600" dirty="0"/>
              <a:t>: If the spot price is €50, feed-in tariff is 33.50 €/</a:t>
            </a:r>
            <a:r>
              <a:rPr lang="en-US" sz="1600" dirty="0" err="1" smtClean="0"/>
              <a:t>MWh</a:t>
            </a:r>
            <a:r>
              <a:rPr lang="en-US" sz="1600" dirty="0" smtClean="0"/>
              <a:t>    </a:t>
            </a:r>
            <a:r>
              <a:rPr lang="en-US" sz="1600" dirty="0"/>
              <a:t>(€83.50 – €50)</a:t>
            </a:r>
          </a:p>
          <a:p>
            <a:pPr lvl="2" fontAlgn="auto">
              <a:spcAft>
                <a:spcPts val="0"/>
              </a:spcAft>
              <a:buFont typeface="Wingdings"/>
              <a:buChar char=""/>
              <a:defRPr/>
            </a:pPr>
            <a:endParaRPr lang="en-US" sz="1600" dirty="0"/>
          </a:p>
          <a:p>
            <a:pPr lvl="2" fontAlgn="auto">
              <a:spcAft>
                <a:spcPts val="0"/>
              </a:spcAft>
              <a:buFont typeface="Wingdings"/>
              <a:buChar char=""/>
              <a:defRPr/>
            </a:pPr>
            <a:endParaRPr lang="fr-FR" sz="1600" dirty="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368169BC-788B-42A2-8096-876724D646E3}" type="slidenum">
              <a:rPr lang="fr-FR"/>
              <a:pPr>
                <a:defRPr/>
              </a:pPr>
              <a:t>14</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j-lt"/>
                <a:ea typeface="+mj-ea"/>
                <a:cs typeface="+mj-cs"/>
              </a:rPr>
              <a:t>Energy</a:t>
            </a:r>
            <a:r>
              <a:rPr lang="fr-FR" sz="3200" dirty="0">
                <a:solidFill>
                  <a:schemeClr val="tx2"/>
                </a:solidFill>
                <a:latin typeface="+mj-lt"/>
                <a:ea typeface="+mj-ea"/>
                <a:cs typeface="+mj-cs"/>
              </a:rPr>
              <a:t> village                                       </a:t>
            </a:r>
            <a:r>
              <a:rPr lang="fr-FR" sz="3200" dirty="0" err="1">
                <a:solidFill>
                  <a:schemeClr val="tx2"/>
                </a:solidFill>
                <a:latin typeface="+mj-lt"/>
                <a:ea typeface="+mj-ea"/>
                <a:cs typeface="+mj-cs"/>
              </a:rPr>
              <a:t>Special</a:t>
            </a:r>
            <a:r>
              <a:rPr lang="fr-FR" sz="3200" dirty="0">
                <a:solidFill>
                  <a:schemeClr val="tx2"/>
                </a:solidFill>
                <a:latin typeface="+mj-lt"/>
                <a:ea typeface="+mj-ea"/>
                <a:cs typeface="+mj-cs"/>
              </a:rPr>
              <a:t> meeting                                          31/10/12</a:t>
            </a:r>
            <a:endParaRPr lang="fr-FR" sz="3200" dirty="0">
              <a:solidFill>
                <a:schemeClr val="tx2"/>
              </a:solidFill>
              <a:latin typeface="+mj-lt"/>
              <a:ea typeface="+mj-ea"/>
              <a:cs typeface="+mj-cs"/>
            </a:endParaRP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Miguel              </a:t>
            </a:r>
            <a:r>
              <a:rPr lang="fr-FR" sz="1600" dirty="0">
                <a:solidFill>
                  <a:schemeClr val="bg2">
                    <a:lumMod val="50000"/>
                  </a:schemeClr>
                </a:solidFill>
                <a:latin typeface="+mj-lt"/>
                <a:ea typeface="+mj-ea"/>
                <a:cs typeface="+mj-cs"/>
                <a:hlinkClick r:id="rId2" action="ppaction://hlinksldjump"/>
              </a:rPr>
              <a:t>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a:xfrm>
            <a:off x="-36513" y="404813"/>
            <a:ext cx="9180513" cy="990600"/>
          </a:xfrm>
        </p:spPr>
        <p:txBody>
          <a:bodyPr/>
          <a:lstStyle/>
          <a:p>
            <a:r>
              <a:rPr lang="fr-FR" smtClean="0"/>
              <a:t>Economic aspects</a:t>
            </a:r>
          </a:p>
        </p:txBody>
      </p:sp>
      <p:sp>
        <p:nvSpPr>
          <p:cNvPr id="31746" name="Espace réservé du contenu 2"/>
          <p:cNvSpPr>
            <a:spLocks noGrp="1"/>
          </p:cNvSpPr>
          <p:nvPr>
            <p:ph sz="quarter" idx="1"/>
          </p:nvPr>
        </p:nvSpPr>
        <p:spPr>
          <a:xfrm>
            <a:off x="250825" y="1628775"/>
            <a:ext cx="8893175" cy="4679950"/>
          </a:xfrm>
        </p:spPr>
        <p:txBody>
          <a:bodyPr/>
          <a:lstStyle/>
          <a:p>
            <a:r>
              <a:rPr lang="fr-FR" sz="1800" smtClean="0"/>
              <a:t>  </a:t>
            </a:r>
            <a:r>
              <a:rPr lang="en-US" sz="1800" smtClean="0"/>
              <a:t>Payback Time</a:t>
            </a:r>
            <a:endParaRPr lang="fr-FR" sz="1800" smtClean="0"/>
          </a:p>
          <a:p>
            <a:pPr lvl="1"/>
            <a:r>
              <a:rPr lang="fr-FR" sz="1600" smtClean="0"/>
              <a:t> </a:t>
            </a:r>
            <a:r>
              <a:rPr lang="en-US" sz="1600" smtClean="0"/>
              <a:t>Generally between </a:t>
            </a:r>
            <a:r>
              <a:rPr lang="en-US" sz="1600" smtClean="0">
                <a:solidFill>
                  <a:srgbClr val="FF0000"/>
                </a:solidFill>
              </a:rPr>
              <a:t>8 – 11 years</a:t>
            </a:r>
            <a:r>
              <a:rPr lang="en-US" sz="1600" smtClean="0"/>
              <a:t>, if you exceed 12 years, you have to change the place of your    Wind turbine and find another area where the Wind speed is better.</a:t>
            </a:r>
          </a:p>
          <a:p>
            <a:pPr lvl="1"/>
            <a:endParaRPr lang="en-US" sz="1600" smtClean="0"/>
          </a:p>
          <a:p>
            <a:pPr lvl="1"/>
            <a:r>
              <a:rPr lang="en-US" sz="1600" u="sng" smtClean="0"/>
              <a:t>For example</a:t>
            </a:r>
            <a:r>
              <a:rPr lang="en-US" sz="1600" smtClean="0"/>
              <a:t>:  For a wind turbine rated power of 1 MW, the investment price is close to 1,225 M €. The payback is done when the total income of all sold electricity surpasses the investment plus the maintenance cosT.</a:t>
            </a:r>
          </a:p>
          <a:p>
            <a:pPr lvl="1"/>
            <a:endParaRPr lang="fr-FR" sz="160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D836634A-72FE-4D96-8644-8D6F23A21206}" type="slidenum">
              <a:rPr lang="fr-FR"/>
              <a:pPr>
                <a:defRPr/>
              </a:pPr>
              <a:t>15</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j-lt"/>
                <a:ea typeface="+mj-ea"/>
                <a:cs typeface="+mj-cs"/>
              </a:rPr>
              <a:t>Energy</a:t>
            </a:r>
            <a:r>
              <a:rPr lang="fr-FR" sz="3200" dirty="0">
                <a:solidFill>
                  <a:schemeClr val="tx2"/>
                </a:solidFill>
                <a:latin typeface="+mj-lt"/>
                <a:ea typeface="+mj-ea"/>
                <a:cs typeface="+mj-cs"/>
              </a:rPr>
              <a:t> village                                       </a:t>
            </a:r>
            <a:r>
              <a:rPr lang="fr-FR" sz="3200" dirty="0" err="1">
                <a:solidFill>
                  <a:schemeClr val="tx2"/>
                </a:solidFill>
                <a:latin typeface="+mj-lt"/>
                <a:ea typeface="+mj-ea"/>
                <a:cs typeface="+mj-cs"/>
              </a:rPr>
              <a:t>Special</a:t>
            </a:r>
            <a:r>
              <a:rPr lang="fr-FR" sz="3200" dirty="0">
                <a:solidFill>
                  <a:schemeClr val="tx2"/>
                </a:solidFill>
                <a:latin typeface="+mj-lt"/>
                <a:ea typeface="+mj-ea"/>
                <a:cs typeface="+mj-cs"/>
              </a:rPr>
              <a:t> meeting                                          31/10/12</a:t>
            </a:r>
            <a:endParaRPr lang="fr-FR" sz="3200" dirty="0">
              <a:solidFill>
                <a:schemeClr val="tx2"/>
              </a:solidFill>
              <a:latin typeface="+mj-lt"/>
              <a:ea typeface="+mj-ea"/>
              <a:cs typeface="+mj-cs"/>
            </a:endParaRP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Miguel              </a:t>
            </a:r>
            <a:r>
              <a:rPr lang="fr-FR" sz="1600" dirty="0">
                <a:solidFill>
                  <a:schemeClr val="bg2">
                    <a:lumMod val="50000"/>
                  </a:schemeClr>
                </a:solidFill>
                <a:latin typeface="+mj-lt"/>
                <a:ea typeface="+mj-ea"/>
                <a:cs typeface="+mj-cs"/>
                <a:hlinkClick r:id="rId2" action="ppaction://hlinksldjump"/>
              </a:rPr>
              <a:t>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31751" name="Picture 2"/>
          <p:cNvPicPr>
            <a:picLocks noChangeAspect="1" noChangeArrowheads="1"/>
          </p:cNvPicPr>
          <p:nvPr/>
        </p:nvPicPr>
        <p:blipFill>
          <a:blip r:embed="rId3"/>
          <a:srcRect/>
          <a:stretch>
            <a:fillRect/>
          </a:stretch>
        </p:blipFill>
        <p:spPr bwMode="auto">
          <a:xfrm>
            <a:off x="3203575" y="3500438"/>
            <a:ext cx="2886075"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36513" y="404813"/>
            <a:ext cx="9180513" cy="990600"/>
          </a:xfrm>
        </p:spPr>
        <p:txBody>
          <a:bodyPr/>
          <a:lstStyle/>
          <a:p>
            <a:r>
              <a:rPr lang="fr-FR" smtClean="0"/>
              <a:t>Conclusion / Estimation cost</a:t>
            </a:r>
          </a:p>
        </p:txBody>
      </p:sp>
      <p:sp>
        <p:nvSpPr>
          <p:cNvPr id="32770" name="Espace réservé du contenu 2"/>
          <p:cNvSpPr>
            <a:spLocks noGrp="1"/>
          </p:cNvSpPr>
          <p:nvPr>
            <p:ph sz="quarter" idx="1"/>
          </p:nvPr>
        </p:nvSpPr>
        <p:spPr>
          <a:xfrm>
            <a:off x="250825" y="1628775"/>
            <a:ext cx="8893175" cy="4679950"/>
          </a:xfrm>
        </p:spPr>
        <p:txBody>
          <a:bodyPr/>
          <a:lstStyle/>
          <a:p>
            <a:r>
              <a:rPr lang="fr-FR" sz="1800" smtClean="0"/>
              <a:t>  </a:t>
            </a:r>
            <a:r>
              <a:rPr lang="en-US" sz="1800" smtClean="0"/>
              <a:t>Wind turbine</a:t>
            </a:r>
            <a:endParaRPr lang="fr-FR" sz="180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7A1CEA9F-6128-45F4-83D1-CB7997AA3E77}" type="slidenum">
              <a:rPr lang="fr-FR"/>
              <a:pPr>
                <a:defRPr/>
              </a:pPr>
              <a:t>16</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j-lt"/>
                <a:ea typeface="+mj-ea"/>
                <a:cs typeface="+mj-cs"/>
              </a:rPr>
              <a:t>Energy</a:t>
            </a:r>
            <a:r>
              <a:rPr lang="fr-FR" sz="3200" dirty="0">
                <a:solidFill>
                  <a:schemeClr val="tx2"/>
                </a:solidFill>
                <a:latin typeface="+mj-lt"/>
                <a:ea typeface="+mj-ea"/>
                <a:cs typeface="+mj-cs"/>
              </a:rPr>
              <a:t> village                                       </a:t>
            </a:r>
            <a:r>
              <a:rPr lang="fr-FR" sz="3200" dirty="0" err="1">
                <a:solidFill>
                  <a:schemeClr val="tx2"/>
                </a:solidFill>
                <a:latin typeface="+mj-lt"/>
                <a:ea typeface="+mj-ea"/>
                <a:cs typeface="+mj-cs"/>
              </a:rPr>
              <a:t>Special</a:t>
            </a:r>
            <a:r>
              <a:rPr lang="fr-FR" sz="3200" dirty="0">
                <a:solidFill>
                  <a:schemeClr val="tx2"/>
                </a:solidFill>
                <a:latin typeface="+mj-lt"/>
                <a:ea typeface="+mj-ea"/>
                <a:cs typeface="+mj-cs"/>
              </a:rPr>
              <a:t> meeting                                          31/10/12</a:t>
            </a:r>
            <a:endParaRPr lang="fr-FR" sz="3200" dirty="0">
              <a:solidFill>
                <a:schemeClr val="tx2"/>
              </a:solidFill>
              <a:latin typeface="+mj-lt"/>
              <a:ea typeface="+mj-ea"/>
              <a:cs typeface="+mj-cs"/>
            </a:endParaRP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Miguel              </a:t>
            </a:r>
            <a:r>
              <a:rPr lang="fr-FR" sz="1600" dirty="0">
                <a:solidFill>
                  <a:schemeClr val="bg2">
                    <a:lumMod val="50000"/>
                  </a:schemeClr>
                </a:solidFill>
                <a:latin typeface="+mj-lt"/>
                <a:ea typeface="+mj-ea"/>
                <a:cs typeface="+mj-cs"/>
                <a:hlinkClick r:id="rId2" action="ppaction://hlinksldjump"/>
              </a:rPr>
              <a:t>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32775" name="Picture 2"/>
          <p:cNvPicPr>
            <a:picLocks noChangeAspect="1" noChangeArrowheads="1"/>
          </p:cNvPicPr>
          <p:nvPr/>
        </p:nvPicPr>
        <p:blipFill>
          <a:blip r:embed="rId3"/>
          <a:srcRect/>
          <a:stretch>
            <a:fillRect/>
          </a:stretch>
        </p:blipFill>
        <p:spPr bwMode="auto">
          <a:xfrm>
            <a:off x="1258888" y="2060575"/>
            <a:ext cx="2493962" cy="4219575"/>
          </a:xfrm>
          <a:prstGeom prst="rect">
            <a:avLst/>
          </a:prstGeom>
          <a:noFill/>
          <a:ln w="9525">
            <a:noFill/>
            <a:miter lim="800000"/>
            <a:headEnd/>
            <a:tailEnd/>
          </a:ln>
        </p:spPr>
      </p:pic>
      <p:pic>
        <p:nvPicPr>
          <p:cNvPr id="32776" name="Picture 3"/>
          <p:cNvPicPr>
            <a:picLocks noChangeAspect="1" noChangeArrowheads="1"/>
          </p:cNvPicPr>
          <p:nvPr/>
        </p:nvPicPr>
        <p:blipFill>
          <a:blip r:embed="rId4"/>
          <a:srcRect/>
          <a:stretch>
            <a:fillRect/>
          </a:stretch>
        </p:blipFill>
        <p:spPr bwMode="auto">
          <a:xfrm>
            <a:off x="4691063" y="3108325"/>
            <a:ext cx="2857500" cy="2124075"/>
          </a:xfrm>
          <a:prstGeom prst="rect">
            <a:avLst/>
          </a:prstGeom>
          <a:noFill/>
          <a:ln w="9525">
            <a:noFill/>
            <a:miter lim="800000"/>
            <a:headEnd/>
            <a:tailEnd/>
          </a:ln>
        </p:spPr>
      </p:pic>
      <p:sp>
        <p:nvSpPr>
          <p:cNvPr id="32777" name="Rectangle 3"/>
          <p:cNvSpPr>
            <a:spLocks noChangeArrowheads="1"/>
          </p:cNvSpPr>
          <p:nvPr/>
        </p:nvSpPr>
        <p:spPr bwMode="auto">
          <a:xfrm>
            <a:off x="4716463" y="5661025"/>
            <a:ext cx="2949575" cy="369888"/>
          </a:xfrm>
          <a:prstGeom prst="rect">
            <a:avLst/>
          </a:prstGeom>
          <a:noFill/>
          <a:ln w="9525">
            <a:noFill/>
            <a:miter lim="800000"/>
            <a:headEnd/>
            <a:tailEnd/>
          </a:ln>
        </p:spPr>
        <p:txBody>
          <a:bodyPr wrap="none">
            <a:spAutoFit/>
          </a:bodyPr>
          <a:lstStyle/>
          <a:p>
            <a:r>
              <a:rPr lang="fr-FR">
                <a:latin typeface="Tw Cen MT" pitchFamily="34" charset="0"/>
              </a:rPr>
              <a:t>Time life estimation : 20 years</a:t>
            </a:r>
          </a:p>
        </p:txBody>
      </p:sp>
      <p:sp>
        <p:nvSpPr>
          <p:cNvPr id="32778" name="Rectangle 11"/>
          <p:cNvSpPr>
            <a:spLocks noChangeArrowheads="1"/>
          </p:cNvSpPr>
          <p:nvPr/>
        </p:nvSpPr>
        <p:spPr bwMode="auto">
          <a:xfrm>
            <a:off x="4691063" y="2251075"/>
            <a:ext cx="2293937" cy="922338"/>
          </a:xfrm>
          <a:prstGeom prst="rect">
            <a:avLst/>
          </a:prstGeom>
          <a:noFill/>
          <a:ln w="9525">
            <a:noFill/>
            <a:miter lim="800000"/>
            <a:headEnd/>
            <a:tailEnd/>
          </a:ln>
        </p:spPr>
        <p:txBody>
          <a:bodyPr wrap="none">
            <a:spAutoFit/>
          </a:bodyPr>
          <a:lstStyle/>
          <a:p>
            <a:r>
              <a:rPr lang="fr-FR">
                <a:latin typeface="Tw Cen MT" pitchFamily="34" charset="0"/>
              </a:rPr>
              <a:t>Manufacturer : Enercon</a:t>
            </a:r>
          </a:p>
          <a:p>
            <a:r>
              <a:rPr lang="fr-FR">
                <a:latin typeface="Tw Cen MT" pitchFamily="34" charset="0"/>
              </a:rPr>
              <a:t>Type : E-48</a:t>
            </a:r>
          </a:p>
          <a:p>
            <a:endParaRPr lang="fr-FR">
              <a:latin typeface="Tw Cen M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a:xfrm>
            <a:off x="-36513" y="404813"/>
            <a:ext cx="9180513" cy="990600"/>
          </a:xfrm>
        </p:spPr>
        <p:txBody>
          <a:bodyPr/>
          <a:lstStyle/>
          <a:p>
            <a:r>
              <a:rPr lang="fr-FR" smtClean="0"/>
              <a:t>Conclusion / Estimation cost</a:t>
            </a:r>
          </a:p>
        </p:txBody>
      </p:sp>
      <p:sp>
        <p:nvSpPr>
          <p:cNvPr id="33794" name="Espace réservé du contenu 2"/>
          <p:cNvSpPr>
            <a:spLocks noGrp="1"/>
          </p:cNvSpPr>
          <p:nvPr>
            <p:ph sz="quarter" idx="1"/>
          </p:nvPr>
        </p:nvSpPr>
        <p:spPr>
          <a:xfrm>
            <a:off x="250825" y="1628775"/>
            <a:ext cx="8893175" cy="4679950"/>
          </a:xfrm>
        </p:spPr>
        <p:txBody>
          <a:bodyPr/>
          <a:lstStyle/>
          <a:p>
            <a:r>
              <a:rPr lang="fr-FR" sz="1800" smtClean="0"/>
              <a:t>  </a:t>
            </a:r>
            <a:r>
              <a:rPr lang="en-US" sz="1800" smtClean="0"/>
              <a:t>Estimation</a:t>
            </a:r>
            <a:endParaRPr lang="fr-FR" sz="180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6E368C06-1E43-48AE-A289-9FCF73CE11D7}" type="slidenum">
              <a:rPr lang="fr-FR"/>
              <a:pPr>
                <a:defRPr/>
              </a:pPr>
              <a:t>17</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j-lt"/>
                <a:ea typeface="+mj-ea"/>
                <a:cs typeface="+mj-cs"/>
              </a:rPr>
              <a:t>Energy</a:t>
            </a:r>
            <a:r>
              <a:rPr lang="fr-FR" sz="3200" dirty="0">
                <a:solidFill>
                  <a:schemeClr val="tx2"/>
                </a:solidFill>
                <a:latin typeface="+mj-lt"/>
                <a:ea typeface="+mj-ea"/>
                <a:cs typeface="+mj-cs"/>
              </a:rPr>
              <a:t> village                                       </a:t>
            </a:r>
            <a:r>
              <a:rPr lang="fr-FR" sz="3200" dirty="0" err="1">
                <a:solidFill>
                  <a:schemeClr val="tx2"/>
                </a:solidFill>
                <a:latin typeface="+mj-lt"/>
                <a:ea typeface="+mj-ea"/>
                <a:cs typeface="+mj-cs"/>
              </a:rPr>
              <a:t>Special</a:t>
            </a:r>
            <a:r>
              <a:rPr lang="fr-FR" sz="3200" dirty="0">
                <a:solidFill>
                  <a:schemeClr val="tx2"/>
                </a:solidFill>
                <a:latin typeface="+mj-lt"/>
                <a:ea typeface="+mj-ea"/>
                <a:cs typeface="+mj-cs"/>
              </a:rPr>
              <a:t> meeting                                          31/10/12</a:t>
            </a:r>
            <a:endParaRPr lang="fr-FR" sz="3200" dirty="0">
              <a:solidFill>
                <a:schemeClr val="tx2"/>
              </a:solidFill>
              <a:latin typeface="+mj-lt"/>
              <a:ea typeface="+mj-ea"/>
              <a:cs typeface="+mj-cs"/>
            </a:endParaRP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Miguel              </a:t>
            </a:r>
            <a:r>
              <a:rPr lang="fr-FR" sz="1600" dirty="0">
                <a:solidFill>
                  <a:schemeClr val="bg2">
                    <a:lumMod val="50000"/>
                  </a:schemeClr>
                </a:solidFill>
                <a:latin typeface="+mj-lt"/>
                <a:ea typeface="+mj-ea"/>
                <a:cs typeface="+mj-cs"/>
                <a:hlinkClick r:id="rId2" action="ppaction://hlinksldjump"/>
              </a:rPr>
              <a:t>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au 4"/>
          <p:cNvGraphicFramePr>
            <a:graphicFrameLocks noGrp="1"/>
          </p:cNvGraphicFramePr>
          <p:nvPr/>
        </p:nvGraphicFramePr>
        <p:xfrm>
          <a:off x="468313" y="2060575"/>
          <a:ext cx="5183187" cy="4321175"/>
        </p:xfrm>
        <a:graphic>
          <a:graphicData uri="http://schemas.openxmlformats.org/drawingml/2006/table">
            <a:tbl>
              <a:tblPr firstRow="1" firstCol="1" bandRow="1">
                <a:tableStyleId>{5C22544A-7EE6-4342-B048-85BDC9FD1C3A}</a:tableStyleId>
              </a:tblPr>
              <a:tblGrid>
                <a:gridCol w="1658255"/>
                <a:gridCol w="2073541"/>
                <a:gridCol w="1452781"/>
              </a:tblGrid>
              <a:tr h="617211">
                <a:tc>
                  <a:txBody>
                    <a:bodyPr/>
                    <a:lstStyle/>
                    <a:p>
                      <a:pPr algn="ctr">
                        <a:spcAft>
                          <a:spcPts val="0"/>
                        </a:spcAft>
                      </a:pPr>
                      <a:r>
                        <a:rPr lang="fr-FR" sz="1800" dirty="0" err="1" smtClean="0">
                          <a:solidFill>
                            <a:srgbClr val="365F91"/>
                          </a:solidFill>
                          <a:effectLst/>
                          <a:latin typeface="Calibri"/>
                          <a:ea typeface="Times New Roman"/>
                          <a:cs typeface="Times New Roman"/>
                        </a:rPr>
                        <a:t>Enercon</a:t>
                      </a:r>
                      <a:r>
                        <a:rPr lang="fr-FR" sz="1800" baseline="0" dirty="0" smtClean="0">
                          <a:solidFill>
                            <a:srgbClr val="365F91"/>
                          </a:solidFill>
                          <a:effectLst/>
                          <a:latin typeface="Calibri"/>
                          <a:ea typeface="Times New Roman"/>
                          <a:cs typeface="Times New Roman"/>
                        </a:rPr>
                        <a:t> E-48</a:t>
                      </a:r>
                      <a:endParaRPr lang="fr-FR" sz="1800" dirty="0">
                        <a:solidFill>
                          <a:srgbClr val="365F91"/>
                        </a:solidFill>
                        <a:effectLst/>
                        <a:latin typeface="Calibri"/>
                        <a:ea typeface="Times New Roman"/>
                        <a:cs typeface="Times New Roman"/>
                      </a:endParaRPr>
                    </a:p>
                  </a:txBody>
                  <a:tcPr marL="68580" marR="68580" marT="0" marB="0" anchor="ctr"/>
                </a:tc>
                <a:tc>
                  <a:txBody>
                    <a:bodyPr/>
                    <a:lstStyle/>
                    <a:p>
                      <a:pPr algn="ctr">
                        <a:spcAft>
                          <a:spcPts val="0"/>
                        </a:spcAft>
                      </a:pPr>
                      <a:r>
                        <a:rPr lang="fr-FR" sz="1400" dirty="0" smtClean="0">
                          <a:solidFill>
                            <a:schemeClr val="bg1"/>
                          </a:solidFill>
                          <a:effectLst/>
                          <a:latin typeface="Calibri"/>
                          <a:ea typeface="Times New Roman"/>
                          <a:cs typeface="Times New Roman"/>
                        </a:rPr>
                        <a:t>Single </a:t>
                      </a:r>
                      <a:r>
                        <a:rPr lang="fr-FR" sz="1400" dirty="0" err="1" smtClean="0">
                          <a:solidFill>
                            <a:schemeClr val="bg1"/>
                          </a:solidFill>
                          <a:effectLst/>
                          <a:latin typeface="Calibri"/>
                          <a:ea typeface="Times New Roman"/>
                          <a:cs typeface="Times New Roman"/>
                        </a:rPr>
                        <a:t>cost</a:t>
                      </a:r>
                      <a:endParaRPr lang="fr-FR" sz="1400" dirty="0">
                        <a:solidFill>
                          <a:schemeClr val="bg1"/>
                        </a:solidFill>
                        <a:effectLst/>
                        <a:latin typeface="Calibri"/>
                        <a:ea typeface="Times New Roman"/>
                        <a:cs typeface="Times New Roman"/>
                      </a:endParaRPr>
                    </a:p>
                  </a:txBody>
                  <a:tcPr marL="68580" marR="68580" marT="0" marB="0" anchor="ctr"/>
                </a:tc>
                <a:tc>
                  <a:txBody>
                    <a:bodyPr/>
                    <a:lstStyle/>
                    <a:p>
                      <a:pPr algn="ctr">
                        <a:spcAft>
                          <a:spcPts val="0"/>
                        </a:spcAft>
                      </a:pPr>
                      <a:r>
                        <a:rPr lang="nl-NL" sz="1400" dirty="0" err="1" smtClean="0">
                          <a:solidFill>
                            <a:schemeClr val="lt1"/>
                          </a:solidFill>
                          <a:effectLst/>
                          <a:latin typeface="+mn-lt"/>
                          <a:ea typeface="+mn-ea"/>
                          <a:cs typeface="+mn-cs"/>
                        </a:rPr>
                        <a:t>Komossa</a:t>
                      </a:r>
                      <a:endParaRPr lang="fr-FR" sz="1400" dirty="0">
                        <a:solidFill>
                          <a:srgbClr val="365F91"/>
                        </a:solidFill>
                        <a:effectLst/>
                        <a:latin typeface="Calibri"/>
                        <a:ea typeface="Times New Roman"/>
                        <a:cs typeface="Times New Roman"/>
                      </a:endParaRPr>
                    </a:p>
                  </a:txBody>
                  <a:tcPr marL="68580" marR="68580" marT="0" marB="0" anchor="ctr"/>
                </a:tc>
              </a:tr>
              <a:tr h="617211">
                <a:tc>
                  <a:txBody>
                    <a:bodyPr/>
                    <a:lstStyle/>
                    <a:p>
                      <a:pPr algn="ctr">
                        <a:spcAft>
                          <a:spcPts val="0"/>
                        </a:spcAft>
                      </a:pPr>
                      <a:r>
                        <a:rPr kumimoji="0" lang="nl-NL" sz="1600" b="1" kern="1200" dirty="0">
                          <a:solidFill>
                            <a:schemeClr val="lt1"/>
                          </a:solidFill>
                          <a:effectLst/>
                          <a:latin typeface="+mn-lt"/>
                          <a:ea typeface="+mn-ea"/>
                          <a:cs typeface="+mn-cs"/>
                        </a:rPr>
                        <a:t> </a:t>
                      </a:r>
                      <a:r>
                        <a:rPr kumimoji="0" lang="nl-NL" sz="1600" b="1" kern="1200" dirty="0" smtClean="0">
                          <a:solidFill>
                            <a:schemeClr val="lt1"/>
                          </a:solidFill>
                          <a:effectLst/>
                          <a:latin typeface="+mn-lt"/>
                          <a:ea typeface="+mn-ea"/>
                          <a:cs typeface="+mn-cs"/>
                        </a:rPr>
                        <a:t>Investment </a:t>
                      </a:r>
                      <a:r>
                        <a:rPr kumimoji="0" lang="nl-NL" sz="1600" b="1" kern="1200" dirty="0" err="1" smtClean="0">
                          <a:solidFill>
                            <a:schemeClr val="lt1"/>
                          </a:solidFill>
                          <a:effectLst/>
                          <a:latin typeface="+mn-lt"/>
                          <a:ea typeface="+mn-ea"/>
                          <a:cs typeface="+mn-cs"/>
                        </a:rPr>
                        <a:t>cost</a:t>
                      </a:r>
                      <a:endParaRPr kumimoji="0" lang="fr-FR" sz="1600" b="1" kern="1200" dirty="0">
                        <a:solidFill>
                          <a:schemeClr val="lt1"/>
                        </a:solidFill>
                        <a:effectLst/>
                        <a:latin typeface="+mn-lt"/>
                        <a:ea typeface="+mn-ea"/>
                        <a:cs typeface="+mn-cs"/>
                      </a:endParaRPr>
                    </a:p>
                  </a:txBody>
                  <a:tcPr marL="68580" marR="68580" marT="0" marB="0" anchor="ctr"/>
                </a:tc>
                <a:tc>
                  <a:txBody>
                    <a:bodyPr/>
                    <a:lstStyle/>
                    <a:p>
                      <a:pPr algn="ctr">
                        <a:spcAft>
                          <a:spcPts val="0"/>
                        </a:spcAft>
                      </a:pPr>
                      <a:r>
                        <a:rPr lang="fr-FR" sz="1400" dirty="0" smtClean="0">
                          <a:solidFill>
                            <a:srgbClr val="365F91"/>
                          </a:solidFill>
                          <a:effectLst/>
                          <a:latin typeface="Calibri"/>
                          <a:ea typeface="Times New Roman"/>
                          <a:cs typeface="Times New Roman"/>
                        </a:rPr>
                        <a:t>€ 1,230 Million/ MW</a:t>
                      </a:r>
                      <a:endParaRPr lang="fr-FR" sz="1400" dirty="0">
                        <a:solidFill>
                          <a:srgbClr val="365F91"/>
                        </a:solidFill>
                        <a:effectLst/>
                        <a:latin typeface="Calibri"/>
                        <a:ea typeface="Times New Roman"/>
                        <a:cs typeface="Times New Roman"/>
                      </a:endParaRPr>
                    </a:p>
                  </a:txBody>
                  <a:tcPr marL="68580" marR="68580" marT="0" marB="0" anchor="ctr"/>
                </a:tc>
                <a:tc>
                  <a:txBody>
                    <a:bodyPr/>
                    <a:lstStyle/>
                    <a:p>
                      <a:pPr algn="ctr">
                        <a:spcAft>
                          <a:spcPts val="0"/>
                        </a:spcAft>
                      </a:pPr>
                      <a:r>
                        <a:rPr lang="nl-NL" sz="1400" dirty="0" smtClean="0">
                          <a:solidFill>
                            <a:schemeClr val="dk1"/>
                          </a:solidFill>
                          <a:effectLst/>
                          <a:latin typeface="+mn-lt"/>
                          <a:ea typeface="+mn-ea"/>
                          <a:cs typeface="+mn-cs"/>
                        </a:rPr>
                        <a:t>€ 996</a:t>
                      </a:r>
                      <a:r>
                        <a:rPr lang="nl-NL" sz="1400" baseline="0" dirty="0" smtClean="0">
                          <a:solidFill>
                            <a:schemeClr val="dk1"/>
                          </a:solidFill>
                          <a:effectLst/>
                          <a:latin typeface="+mn-lt"/>
                          <a:ea typeface="+mn-ea"/>
                          <a:cs typeface="+mn-cs"/>
                        </a:rPr>
                        <a:t> 000 </a:t>
                      </a:r>
                      <a:endParaRPr lang="fr-FR" sz="1400" dirty="0">
                        <a:solidFill>
                          <a:srgbClr val="365F91"/>
                        </a:solidFill>
                        <a:effectLst/>
                        <a:latin typeface="Calibri"/>
                        <a:ea typeface="Times New Roman"/>
                        <a:cs typeface="Times New Roman"/>
                      </a:endParaRPr>
                    </a:p>
                  </a:txBody>
                  <a:tcPr marL="68580" marR="68580" marT="0" marB="0" anchor="ctr"/>
                </a:tc>
              </a:tr>
              <a:tr h="617211">
                <a:tc>
                  <a:txBody>
                    <a:bodyPr/>
                    <a:lstStyle/>
                    <a:p>
                      <a:pPr algn="ctr">
                        <a:spcAft>
                          <a:spcPts val="0"/>
                        </a:spcAft>
                      </a:pPr>
                      <a:r>
                        <a:rPr kumimoji="0" lang="nl-NL" sz="1600" b="1" kern="1200" dirty="0">
                          <a:solidFill>
                            <a:schemeClr val="lt1"/>
                          </a:solidFill>
                          <a:effectLst/>
                          <a:latin typeface="+mn-lt"/>
                          <a:ea typeface="+mn-ea"/>
                          <a:cs typeface="+mn-cs"/>
                        </a:rPr>
                        <a:t> </a:t>
                      </a:r>
                      <a:r>
                        <a:rPr kumimoji="0" lang="nl-NL" sz="1600" b="1" kern="1200" dirty="0" smtClean="0">
                          <a:solidFill>
                            <a:schemeClr val="lt1"/>
                          </a:solidFill>
                          <a:effectLst/>
                          <a:latin typeface="+mn-lt"/>
                          <a:ea typeface="+mn-ea"/>
                          <a:cs typeface="+mn-cs"/>
                        </a:rPr>
                        <a:t>Maintenance</a:t>
                      </a:r>
                      <a:endParaRPr kumimoji="0" lang="fr-FR" sz="1600" b="1" kern="1200" dirty="0">
                        <a:solidFill>
                          <a:schemeClr val="lt1"/>
                        </a:solidFill>
                        <a:effectLst/>
                        <a:latin typeface="+mn-lt"/>
                        <a:ea typeface="+mn-ea"/>
                        <a:cs typeface="+mn-cs"/>
                      </a:endParaRPr>
                    </a:p>
                  </a:txBody>
                  <a:tcPr marL="68580" marR="68580" marT="0" marB="0" anchor="ctr"/>
                </a:tc>
                <a:tc>
                  <a:txBody>
                    <a:bodyPr/>
                    <a:lstStyle/>
                    <a:p>
                      <a:pPr algn="ctr">
                        <a:spcAft>
                          <a:spcPts val="0"/>
                        </a:spcAft>
                      </a:pPr>
                      <a:r>
                        <a:rPr lang="fr-FR" sz="1400" dirty="0" smtClean="0">
                          <a:solidFill>
                            <a:srgbClr val="365F91"/>
                          </a:solidFill>
                          <a:effectLst/>
                          <a:latin typeface="Calibri"/>
                          <a:ea typeface="Times New Roman"/>
                          <a:cs typeface="Times New Roman"/>
                        </a:rPr>
                        <a:t>1,35 c€/ KWh</a:t>
                      </a:r>
                      <a:endParaRPr lang="fr-FR" sz="1400" dirty="0">
                        <a:solidFill>
                          <a:srgbClr val="365F91"/>
                        </a:solidFill>
                        <a:effectLst/>
                        <a:latin typeface="Calibri"/>
                        <a:ea typeface="Times New Roman"/>
                        <a:cs typeface="Times New Roman"/>
                      </a:endParaRPr>
                    </a:p>
                  </a:txBody>
                  <a:tcPr marL="68580" marR="68580" marT="0" marB="0" anchor="ctr"/>
                </a:tc>
                <a:tc>
                  <a:txBody>
                    <a:bodyPr/>
                    <a:lstStyle/>
                    <a:p>
                      <a:pPr algn="ctr">
                        <a:spcAft>
                          <a:spcPts val="0"/>
                        </a:spcAft>
                      </a:pPr>
                      <a:r>
                        <a:rPr lang="nl-NL" sz="1400" dirty="0" smtClean="0">
                          <a:solidFill>
                            <a:schemeClr val="dk1"/>
                          </a:solidFill>
                          <a:effectLst/>
                          <a:latin typeface="+mn-lt"/>
                          <a:ea typeface="+mn-ea"/>
                          <a:cs typeface="+mn-cs"/>
                        </a:rPr>
                        <a:t>€</a:t>
                      </a:r>
                      <a:r>
                        <a:rPr lang="nl-NL" sz="1400" baseline="0" dirty="0" smtClean="0">
                          <a:solidFill>
                            <a:schemeClr val="dk1"/>
                          </a:solidFill>
                          <a:effectLst/>
                          <a:latin typeface="+mn-lt"/>
                          <a:ea typeface="+mn-ea"/>
                          <a:cs typeface="+mn-cs"/>
                        </a:rPr>
                        <a:t> 405 000</a:t>
                      </a:r>
                      <a:endParaRPr lang="fr-FR" sz="1400" dirty="0">
                        <a:solidFill>
                          <a:srgbClr val="365F91"/>
                        </a:solidFill>
                        <a:effectLst/>
                        <a:latin typeface="Calibri"/>
                        <a:ea typeface="Times New Roman"/>
                        <a:cs typeface="Times New Roman"/>
                      </a:endParaRPr>
                    </a:p>
                  </a:txBody>
                  <a:tcPr marL="68580" marR="68580" marT="0" marB="0" anchor="ctr"/>
                </a:tc>
              </a:tr>
              <a:tr h="617211">
                <a:tc>
                  <a:txBody>
                    <a:bodyPr/>
                    <a:lstStyle/>
                    <a:p>
                      <a:pPr algn="ctr"/>
                      <a:r>
                        <a:rPr kumimoji="0" lang="fr-FR" sz="1600" b="1" kern="1200" dirty="0" smtClean="0">
                          <a:solidFill>
                            <a:schemeClr val="lt1"/>
                          </a:solidFill>
                          <a:effectLst/>
                          <a:latin typeface="+mn-lt"/>
                          <a:ea typeface="+mn-ea"/>
                          <a:cs typeface="+mn-cs"/>
                        </a:rPr>
                        <a:t>Total </a:t>
                      </a:r>
                      <a:r>
                        <a:rPr kumimoji="0" lang="fr-FR" sz="1600" b="1" kern="1200" dirty="0" err="1" smtClean="0">
                          <a:solidFill>
                            <a:schemeClr val="lt1"/>
                          </a:solidFill>
                          <a:effectLst/>
                          <a:latin typeface="+mn-lt"/>
                          <a:ea typeface="+mn-ea"/>
                          <a:cs typeface="+mn-cs"/>
                        </a:rPr>
                        <a:t>expense</a:t>
                      </a:r>
                      <a:endParaRPr kumimoji="0" lang="fr-FR" sz="1600" b="1" kern="1200" dirty="0">
                        <a:solidFill>
                          <a:schemeClr val="lt1"/>
                        </a:solidFill>
                        <a:effectLst/>
                        <a:latin typeface="+mn-lt"/>
                        <a:ea typeface="+mn-ea"/>
                        <a:cs typeface="+mn-cs"/>
                      </a:endParaRPr>
                    </a:p>
                  </a:txBody>
                  <a:tcPr marL="68580" marR="68580" marT="0" marB="0" anchor="ctr"/>
                </a:tc>
                <a:tc>
                  <a:txBody>
                    <a:bodyPr/>
                    <a:lstStyle/>
                    <a:p>
                      <a:pPr algn="ctr">
                        <a:spcAft>
                          <a:spcPts val="0"/>
                        </a:spcAft>
                      </a:pPr>
                      <a:endParaRPr lang="fr-FR" sz="1400" dirty="0">
                        <a:solidFill>
                          <a:srgbClr val="365F91"/>
                        </a:solidFill>
                        <a:effectLst/>
                        <a:latin typeface="Calibri"/>
                        <a:ea typeface="Times New Roman"/>
                        <a:cs typeface="Times New Roman"/>
                      </a:endParaRPr>
                    </a:p>
                  </a:txBody>
                  <a:tcPr marL="68580" marR="68580" marT="0" marB="0" anchor="ctr"/>
                </a:tc>
                <a:tc>
                  <a:txBody>
                    <a:bodyPr/>
                    <a:lstStyle/>
                    <a:p>
                      <a:pPr algn="ctr">
                        <a:spcAft>
                          <a:spcPts val="0"/>
                        </a:spcAft>
                      </a:pPr>
                      <a:r>
                        <a:rPr lang="nl-NL" sz="1400" dirty="0" smtClean="0">
                          <a:solidFill>
                            <a:srgbClr val="FF0000"/>
                          </a:solidFill>
                          <a:effectLst/>
                          <a:latin typeface="+mn-lt"/>
                          <a:ea typeface="+mn-ea"/>
                          <a:cs typeface="+mn-cs"/>
                        </a:rPr>
                        <a:t>€ 1400 000</a:t>
                      </a:r>
                      <a:endParaRPr lang="fr-FR" sz="1400" dirty="0">
                        <a:solidFill>
                          <a:srgbClr val="FF0000"/>
                        </a:solidFill>
                        <a:effectLst/>
                        <a:latin typeface="Calibri"/>
                        <a:ea typeface="Times New Roman"/>
                        <a:cs typeface="Times New Roman"/>
                      </a:endParaRPr>
                    </a:p>
                  </a:txBody>
                  <a:tcPr marL="68580" marR="68580" marT="0" marB="0" anchor="ctr"/>
                </a:tc>
              </a:tr>
              <a:tr h="617211">
                <a:tc>
                  <a:txBody>
                    <a:bodyPr/>
                    <a:lstStyle/>
                    <a:p>
                      <a:pPr algn="ctr">
                        <a:spcAft>
                          <a:spcPts val="0"/>
                        </a:spcAft>
                      </a:pPr>
                      <a:r>
                        <a:rPr kumimoji="0" lang="nl-NL" sz="1600" b="1" kern="1200" dirty="0">
                          <a:solidFill>
                            <a:schemeClr val="lt1"/>
                          </a:solidFill>
                          <a:effectLst/>
                          <a:latin typeface="+mn-lt"/>
                          <a:ea typeface="+mn-ea"/>
                          <a:cs typeface="+mn-cs"/>
                        </a:rPr>
                        <a:t> </a:t>
                      </a:r>
                      <a:r>
                        <a:rPr kumimoji="0" lang="nl-NL" sz="1600" b="1" kern="1200" dirty="0" smtClean="0">
                          <a:solidFill>
                            <a:schemeClr val="lt1"/>
                          </a:solidFill>
                          <a:effectLst/>
                          <a:latin typeface="+mn-lt"/>
                          <a:ea typeface="+mn-ea"/>
                          <a:cs typeface="+mn-cs"/>
                        </a:rPr>
                        <a:t>Subsidies</a:t>
                      </a:r>
                      <a:endParaRPr kumimoji="0" lang="fr-FR" sz="1600" b="1" kern="1200" dirty="0">
                        <a:solidFill>
                          <a:schemeClr val="lt1"/>
                        </a:solidFill>
                        <a:effectLst/>
                        <a:latin typeface="+mn-lt"/>
                        <a:ea typeface="+mn-ea"/>
                        <a:cs typeface="+mn-cs"/>
                      </a:endParaRPr>
                    </a:p>
                  </a:txBody>
                  <a:tcPr marL="68580" marR="68580" marT="0" marB="0" anchor="ctr"/>
                </a:tc>
                <a:tc>
                  <a:txBody>
                    <a:bodyPr/>
                    <a:lstStyle/>
                    <a:p>
                      <a:pPr algn="ctr">
                        <a:spcAft>
                          <a:spcPts val="0"/>
                        </a:spcAft>
                      </a:pPr>
                      <a:r>
                        <a:rPr kumimoji="0" lang="nl-NL" sz="1400" kern="1200" dirty="0" smtClean="0">
                          <a:solidFill>
                            <a:srgbClr val="365F91"/>
                          </a:solidFill>
                          <a:effectLst/>
                          <a:latin typeface="Calibri"/>
                          <a:ea typeface="Times New Roman"/>
                          <a:cs typeface="Times New Roman"/>
                        </a:rPr>
                        <a:t>€ 40/ </a:t>
                      </a:r>
                      <a:r>
                        <a:rPr kumimoji="0" lang="nl-NL" sz="1400" kern="1200" dirty="0" err="1" smtClean="0">
                          <a:solidFill>
                            <a:srgbClr val="365F91"/>
                          </a:solidFill>
                          <a:effectLst/>
                          <a:latin typeface="Calibri"/>
                          <a:ea typeface="Times New Roman"/>
                          <a:cs typeface="Times New Roman"/>
                        </a:rPr>
                        <a:t>MWh</a:t>
                      </a:r>
                      <a:endParaRPr kumimoji="0" lang="fr-FR" sz="1400" kern="1200" dirty="0">
                        <a:solidFill>
                          <a:srgbClr val="365F91"/>
                        </a:solidFill>
                        <a:effectLst/>
                        <a:latin typeface="Calibri"/>
                        <a:ea typeface="Times New Roman"/>
                        <a:cs typeface="Times New Roman"/>
                      </a:endParaRPr>
                    </a:p>
                  </a:txBody>
                  <a:tcPr marL="68580" marR="68580" marT="0" marB="0" anchor="ctr"/>
                </a:tc>
                <a:tc>
                  <a:txBody>
                    <a:bodyPr/>
                    <a:lstStyle/>
                    <a:p>
                      <a:pPr algn="ctr">
                        <a:spcAft>
                          <a:spcPts val="0"/>
                        </a:spcAft>
                      </a:pPr>
                      <a:r>
                        <a:rPr lang="nl-NL" sz="1400" dirty="0" smtClean="0">
                          <a:solidFill>
                            <a:schemeClr val="dk1"/>
                          </a:solidFill>
                          <a:effectLst/>
                          <a:latin typeface="+mn-lt"/>
                          <a:ea typeface="+mn-ea"/>
                          <a:cs typeface="+mn-cs"/>
                        </a:rPr>
                        <a:t>€</a:t>
                      </a:r>
                      <a:r>
                        <a:rPr lang="nl-NL" sz="1400" baseline="0" dirty="0" smtClean="0">
                          <a:solidFill>
                            <a:schemeClr val="dk1"/>
                          </a:solidFill>
                          <a:effectLst/>
                          <a:latin typeface="+mn-lt"/>
                          <a:ea typeface="+mn-ea"/>
                          <a:cs typeface="+mn-cs"/>
                        </a:rPr>
                        <a:t> 62 800/ </a:t>
                      </a:r>
                      <a:r>
                        <a:rPr lang="nl-NL" sz="1400" baseline="0" dirty="0" err="1" smtClean="0">
                          <a:solidFill>
                            <a:schemeClr val="dk1"/>
                          </a:solidFill>
                          <a:effectLst/>
                          <a:latin typeface="+mn-lt"/>
                          <a:ea typeface="+mn-ea"/>
                          <a:cs typeface="+mn-cs"/>
                        </a:rPr>
                        <a:t>Years</a:t>
                      </a:r>
                      <a:endParaRPr lang="fr-FR" sz="1400" dirty="0">
                        <a:solidFill>
                          <a:srgbClr val="365F91"/>
                        </a:solidFill>
                        <a:effectLst/>
                        <a:latin typeface="Calibri"/>
                        <a:ea typeface="Times New Roman"/>
                        <a:cs typeface="Times New Roman"/>
                      </a:endParaRPr>
                    </a:p>
                  </a:txBody>
                  <a:tcPr marL="68580" marR="68580" marT="0" marB="0" anchor="ctr"/>
                </a:tc>
              </a:tr>
              <a:tr h="617211">
                <a:tc>
                  <a:txBody>
                    <a:bodyPr/>
                    <a:lstStyle/>
                    <a:p>
                      <a:pPr algn="ctr">
                        <a:spcAft>
                          <a:spcPts val="0"/>
                        </a:spcAft>
                      </a:pPr>
                      <a:r>
                        <a:rPr kumimoji="0" lang="nl-NL" sz="1600" b="1" kern="1200" dirty="0">
                          <a:solidFill>
                            <a:schemeClr val="lt1"/>
                          </a:solidFill>
                          <a:effectLst/>
                          <a:latin typeface="+mn-lt"/>
                          <a:ea typeface="+mn-ea"/>
                          <a:cs typeface="+mn-cs"/>
                        </a:rPr>
                        <a:t> </a:t>
                      </a:r>
                      <a:r>
                        <a:rPr kumimoji="0" lang="nl-NL" sz="1600" b="1" kern="1200" dirty="0" err="1" smtClean="0">
                          <a:solidFill>
                            <a:schemeClr val="lt1"/>
                          </a:solidFill>
                          <a:effectLst/>
                          <a:latin typeface="+mn-lt"/>
                          <a:ea typeface="+mn-ea"/>
                          <a:cs typeface="+mn-cs"/>
                        </a:rPr>
                        <a:t>Cost</a:t>
                      </a:r>
                      <a:r>
                        <a:rPr kumimoji="0" lang="nl-NL" sz="1600" b="1" kern="1200" dirty="0" smtClean="0">
                          <a:solidFill>
                            <a:schemeClr val="lt1"/>
                          </a:solidFill>
                          <a:effectLst/>
                          <a:latin typeface="+mn-lt"/>
                          <a:ea typeface="+mn-ea"/>
                          <a:cs typeface="+mn-cs"/>
                        </a:rPr>
                        <a:t> </a:t>
                      </a:r>
                      <a:r>
                        <a:rPr kumimoji="0" lang="nl-NL" sz="1600" b="1" kern="1200" dirty="0" err="1" smtClean="0">
                          <a:solidFill>
                            <a:schemeClr val="lt1"/>
                          </a:solidFill>
                          <a:effectLst/>
                          <a:latin typeface="+mn-lt"/>
                          <a:ea typeface="+mn-ea"/>
                          <a:cs typeface="+mn-cs"/>
                        </a:rPr>
                        <a:t>generated</a:t>
                      </a:r>
                      <a:r>
                        <a:rPr kumimoji="0" lang="nl-NL" sz="1600" b="1" kern="1200" dirty="0" smtClean="0">
                          <a:solidFill>
                            <a:schemeClr val="lt1"/>
                          </a:solidFill>
                          <a:effectLst/>
                          <a:latin typeface="+mn-lt"/>
                          <a:ea typeface="+mn-ea"/>
                          <a:cs typeface="+mn-cs"/>
                        </a:rPr>
                        <a:t> </a:t>
                      </a:r>
                      <a:r>
                        <a:rPr kumimoji="0" lang="nl-NL" sz="1600" b="1" kern="1200" dirty="0" err="1" smtClean="0">
                          <a:solidFill>
                            <a:schemeClr val="lt1"/>
                          </a:solidFill>
                          <a:effectLst/>
                          <a:latin typeface="+mn-lt"/>
                          <a:ea typeface="+mn-ea"/>
                          <a:cs typeface="+mn-cs"/>
                        </a:rPr>
                        <a:t>by</a:t>
                      </a:r>
                      <a:r>
                        <a:rPr kumimoji="0" lang="nl-NL" sz="1600" b="1" kern="1200" dirty="0" smtClean="0">
                          <a:solidFill>
                            <a:schemeClr val="lt1"/>
                          </a:solidFill>
                          <a:effectLst/>
                          <a:latin typeface="+mn-lt"/>
                          <a:ea typeface="+mn-ea"/>
                          <a:cs typeface="+mn-cs"/>
                        </a:rPr>
                        <a:t> WP</a:t>
                      </a:r>
                      <a:endParaRPr kumimoji="0" lang="fr-FR" sz="1600" b="1" kern="1200" dirty="0">
                        <a:solidFill>
                          <a:schemeClr val="lt1"/>
                        </a:solidFill>
                        <a:effectLst/>
                        <a:latin typeface="+mn-lt"/>
                        <a:ea typeface="+mn-ea"/>
                        <a:cs typeface="+mn-cs"/>
                      </a:endParaRPr>
                    </a:p>
                  </a:txBody>
                  <a:tcPr marL="68580" marR="68580" marT="0" marB="0" anchor="ctr"/>
                </a:tc>
                <a:tc>
                  <a:txBody>
                    <a:bodyPr/>
                    <a:lstStyle/>
                    <a:p>
                      <a:pPr algn="ctr">
                        <a:spcAft>
                          <a:spcPts val="0"/>
                        </a:spcAft>
                      </a:pPr>
                      <a:r>
                        <a:rPr kumimoji="0" lang="nl-NL" sz="1400" kern="1200" dirty="0" smtClean="0">
                          <a:solidFill>
                            <a:srgbClr val="365F91"/>
                          </a:solidFill>
                          <a:effectLst/>
                          <a:latin typeface="Calibri"/>
                          <a:ea typeface="Times New Roman"/>
                          <a:cs typeface="Times New Roman"/>
                        </a:rPr>
                        <a:t>8 c€/KWh </a:t>
                      </a:r>
                      <a:endParaRPr kumimoji="0" lang="fr-FR" sz="1400" kern="1200" dirty="0">
                        <a:solidFill>
                          <a:srgbClr val="365F91"/>
                        </a:solidFill>
                        <a:effectLst/>
                        <a:latin typeface="Calibri"/>
                        <a:ea typeface="Times New Roman"/>
                        <a:cs typeface="Times New Roman"/>
                      </a:endParaRPr>
                    </a:p>
                  </a:txBody>
                  <a:tcPr marL="68580" marR="68580" marT="0" marB="0" anchor="ctr"/>
                </a:tc>
                <a:tc>
                  <a:txBody>
                    <a:bodyPr/>
                    <a:lstStyle/>
                    <a:p>
                      <a:pPr algn="ctr">
                        <a:spcAft>
                          <a:spcPts val="0"/>
                        </a:spcAft>
                      </a:pPr>
                      <a:r>
                        <a:rPr lang="fr-FR" sz="1400" dirty="0" smtClean="0">
                          <a:solidFill>
                            <a:schemeClr val="tx1"/>
                          </a:solidFill>
                          <a:effectLst/>
                          <a:latin typeface="Calibri"/>
                          <a:ea typeface="Times New Roman"/>
                          <a:cs typeface="Times New Roman"/>
                        </a:rPr>
                        <a:t>€</a:t>
                      </a:r>
                      <a:r>
                        <a:rPr lang="fr-FR" sz="1400" baseline="0" dirty="0" smtClean="0">
                          <a:solidFill>
                            <a:schemeClr val="tx1"/>
                          </a:solidFill>
                          <a:effectLst/>
                          <a:latin typeface="Calibri"/>
                          <a:ea typeface="Times New Roman"/>
                          <a:cs typeface="Times New Roman"/>
                        </a:rPr>
                        <a:t> 125 600/ </a:t>
                      </a:r>
                      <a:r>
                        <a:rPr lang="fr-FR" sz="1400" baseline="0" dirty="0" err="1" smtClean="0">
                          <a:solidFill>
                            <a:schemeClr val="tx1"/>
                          </a:solidFill>
                          <a:effectLst/>
                          <a:latin typeface="Calibri"/>
                          <a:ea typeface="Times New Roman"/>
                          <a:cs typeface="Times New Roman"/>
                        </a:rPr>
                        <a:t>Years</a:t>
                      </a:r>
                      <a:endParaRPr lang="fr-FR" sz="1400" dirty="0">
                        <a:solidFill>
                          <a:schemeClr val="tx1"/>
                        </a:solidFill>
                        <a:effectLst/>
                        <a:latin typeface="Calibri"/>
                        <a:ea typeface="Times New Roman"/>
                        <a:cs typeface="Times New Roman"/>
                      </a:endParaRPr>
                    </a:p>
                  </a:txBody>
                  <a:tcPr marL="68580" marR="68580" marT="0" marB="0" anchor="ctr"/>
                </a:tc>
              </a:tr>
              <a:tr h="617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600" b="1" kern="1200" dirty="0" smtClean="0">
                          <a:solidFill>
                            <a:schemeClr val="lt1"/>
                          </a:solidFill>
                          <a:effectLst/>
                          <a:latin typeface="+mn-lt"/>
                          <a:ea typeface="+mn-ea"/>
                          <a:cs typeface="+mn-cs"/>
                        </a:rPr>
                        <a:t>Total gain</a:t>
                      </a:r>
                    </a:p>
                    <a:p>
                      <a:pPr algn="ctr">
                        <a:spcAft>
                          <a:spcPts val="0"/>
                        </a:spcAft>
                      </a:pPr>
                      <a:endParaRPr kumimoji="0" lang="fr-FR" sz="1600" b="1" kern="1200" dirty="0">
                        <a:solidFill>
                          <a:schemeClr val="lt1"/>
                        </a:solidFill>
                        <a:effectLst/>
                        <a:latin typeface="+mn-lt"/>
                        <a:ea typeface="+mn-ea"/>
                        <a:cs typeface="+mn-cs"/>
                      </a:endParaRPr>
                    </a:p>
                  </a:txBody>
                  <a:tcPr marL="68580" marR="68580" marT="0" marB="0" anchor="ctr"/>
                </a:tc>
                <a:tc>
                  <a:txBody>
                    <a:bodyPr/>
                    <a:lstStyle/>
                    <a:p>
                      <a:pPr algn="ctr">
                        <a:spcAft>
                          <a:spcPts val="0"/>
                        </a:spcAft>
                      </a:pPr>
                      <a:endParaRPr lang="fr-FR" sz="1400" dirty="0">
                        <a:solidFill>
                          <a:srgbClr val="365F91"/>
                        </a:solidFill>
                        <a:effectLst/>
                        <a:latin typeface="Calibri"/>
                        <a:ea typeface="Times New Roman"/>
                        <a:cs typeface="Times New Roman"/>
                      </a:endParaRPr>
                    </a:p>
                  </a:txBody>
                  <a:tcPr marL="68580" marR="68580" marT="0" marB="0" anchor="ctr"/>
                </a:tc>
                <a:tc>
                  <a:txBody>
                    <a:bodyPr/>
                    <a:lstStyle/>
                    <a:p>
                      <a:pPr algn="ctr">
                        <a:spcAft>
                          <a:spcPts val="0"/>
                        </a:spcAft>
                      </a:pPr>
                      <a:r>
                        <a:rPr lang="fr-FR" sz="1400" dirty="0" smtClean="0">
                          <a:solidFill>
                            <a:srgbClr val="FF0000"/>
                          </a:solidFill>
                          <a:effectLst/>
                          <a:latin typeface="Calibri"/>
                          <a:ea typeface="Times New Roman"/>
                          <a:cs typeface="Times New Roman"/>
                        </a:rPr>
                        <a:t>€ 188 000/ </a:t>
                      </a:r>
                      <a:r>
                        <a:rPr lang="fr-FR" sz="1400" dirty="0" err="1" smtClean="0">
                          <a:solidFill>
                            <a:srgbClr val="FF0000"/>
                          </a:solidFill>
                          <a:effectLst/>
                          <a:latin typeface="Calibri"/>
                          <a:ea typeface="Times New Roman"/>
                          <a:cs typeface="Times New Roman"/>
                        </a:rPr>
                        <a:t>Years</a:t>
                      </a:r>
                      <a:endParaRPr lang="fr-FR" sz="1400" dirty="0">
                        <a:solidFill>
                          <a:srgbClr val="FF0000"/>
                        </a:solidFill>
                        <a:effectLst/>
                        <a:latin typeface="Calibri"/>
                        <a:ea typeface="Times New Roman"/>
                        <a:cs typeface="Times New Roman"/>
                      </a:endParaRPr>
                    </a:p>
                  </a:txBody>
                  <a:tcPr marL="68580" marR="68580" marT="0" marB="0" anchor="ctr"/>
                </a:tc>
              </a:tr>
            </a:tbl>
          </a:graphicData>
        </a:graphic>
      </p:graphicFrame>
      <p:graphicFrame>
        <p:nvGraphicFramePr>
          <p:cNvPr id="6" name="Tableau 5"/>
          <p:cNvGraphicFramePr>
            <a:graphicFrameLocks noGrp="1"/>
          </p:cNvGraphicFramePr>
          <p:nvPr/>
        </p:nvGraphicFramePr>
        <p:xfrm>
          <a:off x="5795963" y="3922713"/>
          <a:ext cx="3024187" cy="395287"/>
        </p:xfrm>
        <a:graphic>
          <a:graphicData uri="http://schemas.openxmlformats.org/drawingml/2006/table">
            <a:tbl>
              <a:tblPr firstRow="1" bandRow="1">
                <a:tableStyleId>{5C22544A-7EE6-4342-B048-85BDC9FD1C3A}</a:tableStyleId>
              </a:tblPr>
              <a:tblGrid>
                <a:gridCol w="1368152"/>
                <a:gridCol w="1656184"/>
              </a:tblGrid>
              <a:tr h="370840">
                <a:tc>
                  <a:txBody>
                    <a:bodyPr/>
                    <a:lstStyle/>
                    <a:p>
                      <a:r>
                        <a:rPr lang="fr-FR" sz="2000" dirty="0" err="1" smtClean="0"/>
                        <a:t>Payback</a:t>
                      </a:r>
                      <a:endParaRPr lang="fr-FR" sz="2000" dirty="0"/>
                    </a:p>
                  </a:txBody>
                  <a:tcPr/>
                </a:tc>
                <a:tc>
                  <a:txBody>
                    <a:bodyPr/>
                    <a:lstStyle/>
                    <a:p>
                      <a:r>
                        <a:rPr lang="fr-FR" sz="2000" dirty="0" smtClean="0"/>
                        <a:t>± 7,5 </a:t>
                      </a:r>
                      <a:r>
                        <a:rPr lang="fr-FR" sz="2000" dirty="0" err="1" smtClean="0"/>
                        <a:t>years</a:t>
                      </a:r>
                      <a:endParaRPr lang="fr-FR" sz="20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a:xfrm>
            <a:off x="-36513" y="404813"/>
            <a:ext cx="9180513" cy="990600"/>
          </a:xfrm>
        </p:spPr>
        <p:txBody>
          <a:bodyPr/>
          <a:lstStyle/>
          <a:p>
            <a:r>
              <a:rPr lang="en-GB" smtClean="0"/>
              <a:t>Solar</a:t>
            </a:r>
            <a:r>
              <a:rPr lang="fr-FR" smtClean="0"/>
              <a:t> Energy</a:t>
            </a:r>
          </a:p>
        </p:txBody>
      </p:sp>
      <p:sp>
        <p:nvSpPr>
          <p:cNvPr id="34818" name="Espace réservé du contenu 2"/>
          <p:cNvSpPr>
            <a:spLocks noGrp="1"/>
          </p:cNvSpPr>
          <p:nvPr>
            <p:ph sz="quarter" idx="1"/>
          </p:nvPr>
        </p:nvSpPr>
        <p:spPr>
          <a:xfrm>
            <a:off x="250825" y="1628775"/>
            <a:ext cx="8713788" cy="4679950"/>
          </a:xfrm>
        </p:spPr>
        <p:txBody>
          <a:bodyPr/>
          <a:lstStyle/>
          <a:p>
            <a:pPr marL="0" indent="0" algn="ctr">
              <a:buFont typeface="Wingdings" pitchFamily="2" charset="2"/>
              <a:buNone/>
            </a:pPr>
            <a:r>
              <a:rPr lang="en-GB" sz="2800" smtClean="0"/>
              <a:t>Electricity with Photovoltaic Solar Panels</a:t>
            </a:r>
          </a:p>
          <a:p>
            <a:pPr marL="0" indent="0" algn="just">
              <a:buFont typeface="Wingdings" pitchFamily="2" charset="2"/>
              <a:buNone/>
            </a:pPr>
            <a:r>
              <a:rPr lang="en-US" sz="2000" smtClean="0"/>
              <a:t>The current legislation in Finland prevents small solar power installations can be connected to the general electricity network, being so, an isolated network for self-consumption network.</a:t>
            </a:r>
          </a:p>
          <a:p>
            <a:pPr marL="0" indent="0" algn="just">
              <a:buFont typeface="Wingdings" pitchFamily="2" charset="2"/>
              <a:buNone/>
            </a:pPr>
            <a:endParaRPr lang="en-US" sz="2000" smtClean="0"/>
          </a:p>
          <a:p>
            <a:pPr marL="0" indent="0" algn="just">
              <a:buFont typeface="Wingdings" pitchFamily="2" charset="2"/>
              <a:buNone/>
            </a:pPr>
            <a:r>
              <a:rPr lang="en-US" sz="2000" smtClean="0"/>
              <a:t>For this reason, all the energy produced by the solar electric, must be consumed instantly or stored in batteries.</a:t>
            </a:r>
          </a:p>
          <a:p>
            <a:pPr marL="0" indent="0" algn="just">
              <a:buFont typeface="Wingdings" pitchFamily="2" charset="2"/>
              <a:buNone/>
            </a:pPr>
            <a:endParaRPr lang="en-US" sz="2000" smtClean="0"/>
          </a:p>
          <a:p>
            <a:pPr marL="0" indent="0" algn="just">
              <a:buFont typeface="Wingdings" pitchFamily="2" charset="2"/>
              <a:buNone/>
            </a:pPr>
            <a:r>
              <a:rPr lang="en-US" sz="2000" smtClean="0"/>
              <a:t>In Finland the production of solar energy is subject of daylight hours it has each month. Just as in summer the production is very high thanks to the high number of hours of sunshine, in winter, however, the production is minimal because of the few hours of sun and t</a:t>
            </a:r>
            <a:r>
              <a:rPr lang="es-ES" sz="2000" smtClean="0"/>
              <a:t>he sky is covered.</a:t>
            </a:r>
            <a:endParaRPr lang="en-GB" sz="200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AE5A2908-052E-428B-BBD8-D728B0C3D6B1}" type="slidenum">
              <a:rPr lang="fr-FR"/>
              <a:pPr>
                <a:defRPr/>
              </a:pPr>
              <a:t>18</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2"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a:xfrm>
            <a:off x="-12700" y="422275"/>
            <a:ext cx="8153400" cy="990600"/>
          </a:xfrm>
        </p:spPr>
        <p:txBody>
          <a:bodyPr/>
          <a:lstStyle/>
          <a:p>
            <a:r>
              <a:rPr lang="en-GB" smtClean="0"/>
              <a:t>Solar Energy</a:t>
            </a:r>
          </a:p>
        </p:txBody>
      </p:sp>
      <p:sp>
        <p:nvSpPr>
          <p:cNvPr id="3" name="2 Marcador de número de diapositiva"/>
          <p:cNvSpPr>
            <a:spLocks noGrp="1"/>
          </p:cNvSpPr>
          <p:nvPr>
            <p:ph type="sldNum" sz="quarter" idx="12"/>
          </p:nvPr>
        </p:nvSpPr>
        <p:spPr/>
        <p:txBody>
          <a:bodyPr>
            <a:normAutofit fontScale="85000" lnSpcReduction="20000"/>
          </a:bodyPr>
          <a:lstStyle/>
          <a:p>
            <a:pPr>
              <a:defRPr/>
            </a:pPr>
            <a:fld id="{9FFD05DF-BF1F-4256-BC55-DFCBCB4FCE1D}" type="slidenum">
              <a:rPr lang="fr-FR"/>
              <a:pPr>
                <a:defRPr/>
              </a:pPr>
              <a:t>19</a:t>
            </a:fld>
            <a:endParaRPr lang="fr-FR"/>
          </a:p>
        </p:txBody>
      </p:sp>
      <p:pic>
        <p:nvPicPr>
          <p:cNvPr id="35843" name="Picture 2" descr="C:\Users\Miguel Angel\Desktop\scheme.jpg"/>
          <p:cNvPicPr>
            <a:picLocks noChangeAspect="1" noChangeArrowheads="1"/>
          </p:cNvPicPr>
          <p:nvPr/>
        </p:nvPicPr>
        <p:blipFill>
          <a:blip r:embed="rId2"/>
          <a:srcRect/>
          <a:stretch>
            <a:fillRect/>
          </a:stretch>
        </p:blipFill>
        <p:spPr bwMode="auto">
          <a:xfrm>
            <a:off x="250825" y="2217738"/>
            <a:ext cx="4776788" cy="4103687"/>
          </a:xfrm>
          <a:prstGeom prst="rect">
            <a:avLst/>
          </a:prstGeom>
          <a:noFill/>
          <a:ln w="9525">
            <a:noFill/>
            <a:miter lim="800000"/>
            <a:headEnd/>
            <a:tailEnd/>
          </a:ln>
        </p:spPr>
      </p:pic>
      <p:sp>
        <p:nvSpPr>
          <p:cNvPr id="35844" name="4 CuadroTexto"/>
          <p:cNvSpPr txBox="1">
            <a:spLocks noChangeArrowheads="1"/>
          </p:cNvSpPr>
          <p:nvPr/>
        </p:nvSpPr>
        <p:spPr bwMode="auto">
          <a:xfrm>
            <a:off x="5027613" y="1557338"/>
            <a:ext cx="4116387" cy="4784725"/>
          </a:xfrm>
          <a:prstGeom prst="rect">
            <a:avLst/>
          </a:prstGeom>
          <a:noFill/>
          <a:ln w="9525">
            <a:noFill/>
            <a:miter lim="800000"/>
            <a:headEnd/>
            <a:tailEnd/>
          </a:ln>
        </p:spPr>
        <p:txBody>
          <a:bodyPr>
            <a:spAutoFit/>
          </a:bodyPr>
          <a:lstStyle/>
          <a:p>
            <a:r>
              <a:rPr lang="es-ES" sz="2400">
                <a:latin typeface="Tw Cen MT" pitchFamily="34" charset="0"/>
              </a:rPr>
              <a:t>Components</a:t>
            </a:r>
          </a:p>
          <a:p>
            <a:endParaRPr lang="es-ES" sz="1100">
              <a:latin typeface="Tw Cen MT" pitchFamily="34" charset="0"/>
            </a:endParaRPr>
          </a:p>
          <a:p>
            <a:pPr algn="just"/>
            <a:r>
              <a:rPr lang="es-ES" b="1">
                <a:latin typeface="Tw Cen MT" pitchFamily="34" charset="0"/>
              </a:rPr>
              <a:t>Photovotaic panels: </a:t>
            </a:r>
            <a:r>
              <a:rPr lang="en-US">
                <a:latin typeface="Tw Cen MT" pitchFamily="34" charset="0"/>
              </a:rPr>
              <a:t>Transform the photons sent by the sun in electric current.</a:t>
            </a:r>
          </a:p>
          <a:p>
            <a:pPr algn="just"/>
            <a:r>
              <a:rPr lang="en-US">
                <a:latin typeface="Tw Cen MT" pitchFamily="34" charset="0"/>
              </a:rPr>
              <a:t/>
            </a:r>
            <a:br>
              <a:rPr lang="en-US">
                <a:latin typeface="Tw Cen MT" pitchFamily="34" charset="0"/>
              </a:rPr>
            </a:br>
            <a:r>
              <a:rPr lang="en-US" b="1">
                <a:latin typeface="Tw Cen MT" pitchFamily="34" charset="0"/>
              </a:rPr>
              <a:t>Regulator: </a:t>
            </a:r>
            <a:r>
              <a:rPr lang="en-US">
                <a:latin typeface="Tw Cen MT" pitchFamily="34" charset="0"/>
              </a:rPr>
              <a:t>Controls the passing of electric current to the inverter and regulates the charging and discharging of the batteries to prevent damage.</a:t>
            </a:r>
          </a:p>
          <a:p>
            <a:pPr algn="just"/>
            <a:r>
              <a:rPr lang="en-US">
                <a:latin typeface="Tw Cen MT" pitchFamily="34" charset="0"/>
              </a:rPr>
              <a:t/>
            </a:r>
            <a:br>
              <a:rPr lang="en-US">
                <a:latin typeface="Tw Cen MT" pitchFamily="34" charset="0"/>
              </a:rPr>
            </a:br>
            <a:r>
              <a:rPr lang="en-US" b="1">
                <a:latin typeface="Tw Cen MT" pitchFamily="34" charset="0"/>
              </a:rPr>
              <a:t>Inverter: </a:t>
            </a:r>
            <a:r>
              <a:rPr lang="en-US">
                <a:latin typeface="Tw Cen MT" pitchFamily="34" charset="0"/>
              </a:rPr>
              <a:t>Responsible for increase the tension and changes the DC to AC, to run the domestic devices.</a:t>
            </a:r>
          </a:p>
          <a:p>
            <a:pPr algn="just"/>
            <a:endParaRPr lang="en-US">
              <a:latin typeface="Tw Cen MT" pitchFamily="34" charset="0"/>
            </a:endParaRPr>
          </a:p>
          <a:p>
            <a:pPr algn="just"/>
            <a:r>
              <a:rPr lang="en-US" b="1">
                <a:latin typeface="Tw Cen MT" pitchFamily="34" charset="0"/>
              </a:rPr>
              <a:t>Batteries: </a:t>
            </a:r>
            <a:r>
              <a:rPr lang="en-US">
                <a:latin typeface="Tw Cen MT" pitchFamily="34" charset="0"/>
              </a:rPr>
              <a:t>Electricity overproduction is stored, avoid power failure the days of little sun. Give autonomy to the installation.</a:t>
            </a:r>
          </a:p>
        </p:txBody>
      </p:sp>
      <p:sp>
        <p:nvSpPr>
          <p:cNvPr id="35845" name="5 CuadroTexto"/>
          <p:cNvSpPr txBox="1">
            <a:spLocks noChangeArrowheads="1"/>
          </p:cNvSpPr>
          <p:nvPr/>
        </p:nvSpPr>
        <p:spPr bwMode="auto">
          <a:xfrm>
            <a:off x="246063" y="1693863"/>
            <a:ext cx="3455987" cy="523875"/>
          </a:xfrm>
          <a:prstGeom prst="rect">
            <a:avLst/>
          </a:prstGeom>
          <a:noFill/>
          <a:ln w="9525">
            <a:noFill/>
            <a:miter lim="800000"/>
            <a:headEnd/>
            <a:tailEnd/>
          </a:ln>
        </p:spPr>
        <p:txBody>
          <a:bodyPr>
            <a:spAutoFit/>
          </a:bodyPr>
          <a:lstStyle/>
          <a:p>
            <a:r>
              <a:rPr lang="es-ES" sz="2800">
                <a:latin typeface="Tw Cen MT" pitchFamily="34" charset="0"/>
              </a:rPr>
              <a:t>Operating Scheme</a:t>
            </a:r>
            <a:endParaRPr lang="en-GB" sz="2800">
              <a:latin typeface="Tw Cen MT" pitchFamily="34" charset="0"/>
            </a:endParaRPr>
          </a:p>
        </p:txBody>
      </p:sp>
      <p:sp>
        <p:nvSpPr>
          <p:cNvPr id="7"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3"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8"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36513" y="404813"/>
            <a:ext cx="9180513" cy="990600"/>
          </a:xfrm>
        </p:spPr>
        <p:txBody>
          <a:bodyPr/>
          <a:lstStyle/>
          <a:p>
            <a:r>
              <a:rPr lang="fr-FR" smtClean="0"/>
              <a:t>Data of Komossa</a:t>
            </a:r>
          </a:p>
        </p:txBody>
      </p:sp>
      <p:sp>
        <p:nvSpPr>
          <p:cNvPr id="18434" name="Espace réservé du contenu 2"/>
          <p:cNvSpPr>
            <a:spLocks noGrp="1"/>
          </p:cNvSpPr>
          <p:nvPr>
            <p:ph sz="quarter" idx="1"/>
          </p:nvPr>
        </p:nvSpPr>
        <p:spPr>
          <a:xfrm>
            <a:off x="250825" y="1628775"/>
            <a:ext cx="8713788" cy="4679950"/>
          </a:xfrm>
        </p:spPr>
        <p:txBody>
          <a:bodyPr/>
          <a:lstStyle/>
          <a:p>
            <a:r>
              <a:rPr lang="en-US" sz="1800" smtClean="0"/>
              <a:t>Finland – Ostrobothia – Municipality of Vörå</a:t>
            </a:r>
          </a:p>
          <a:p>
            <a:r>
              <a:rPr lang="en-US" sz="1800" smtClean="0"/>
              <a:t>120 people in 45 houses =&gt; 2.7 p/house</a:t>
            </a:r>
          </a:p>
          <a:p>
            <a:r>
              <a:rPr lang="en-US" sz="1800" smtClean="0"/>
              <a:t>6 different types of buildings</a:t>
            </a:r>
          </a:p>
          <a:p>
            <a:r>
              <a:rPr lang="en-US" sz="1800" smtClean="0"/>
              <a:t>28 km² =&gt; 4.3 p/km²</a:t>
            </a:r>
          </a:p>
          <a:p>
            <a:r>
              <a:rPr lang="en-US" sz="1800" smtClean="0"/>
              <a:t>Electricity company: Herrfors</a:t>
            </a:r>
          </a:p>
          <a:p>
            <a:r>
              <a:rPr lang="en-US" sz="1800" smtClean="0"/>
              <a:t>Total energy use: 1286 MWh in one year =&gt; appr. €200.000 </a:t>
            </a:r>
          </a:p>
          <a:p>
            <a:r>
              <a:rPr lang="en-US" sz="1800" smtClean="0"/>
              <a:t>Interested in:</a:t>
            </a:r>
          </a:p>
          <a:p>
            <a:pPr lvl="1"/>
            <a:r>
              <a:rPr lang="en-US" sz="1500" smtClean="0"/>
              <a:t>Wind power</a:t>
            </a:r>
          </a:p>
          <a:p>
            <a:pPr lvl="1"/>
            <a:r>
              <a:rPr lang="en-US" sz="1500" smtClean="0"/>
              <a:t>Biofuel</a:t>
            </a:r>
          </a:p>
          <a:p>
            <a:pPr lvl="1"/>
            <a:r>
              <a:rPr lang="en-US" sz="1500" smtClean="0"/>
              <a:t>Existing woodchip burning plants</a:t>
            </a:r>
          </a:p>
          <a:p>
            <a:pPr lvl="1"/>
            <a:r>
              <a:rPr lang="en-US" sz="1500" smtClean="0"/>
              <a:t>Central heating system</a:t>
            </a:r>
          </a:p>
          <a:p>
            <a:pPr lvl="1"/>
            <a:r>
              <a:rPr lang="en-US" sz="1500" smtClean="0"/>
              <a:t>Use of Hill Hoppamäki</a:t>
            </a:r>
          </a:p>
          <a:p>
            <a:pPr lvl="1"/>
            <a:r>
              <a:rPr lang="en-US" sz="1500" smtClean="0"/>
              <a:t>The lakes environment</a:t>
            </a:r>
          </a:p>
          <a:p>
            <a:endParaRPr lang="en-US" sz="1800" smtClean="0"/>
          </a:p>
          <a:p>
            <a:endParaRPr lang="en-US" sz="1800" smtClean="0"/>
          </a:p>
          <a:p>
            <a:endParaRPr lang="en-US" sz="1800" u="sng" smtClean="0"/>
          </a:p>
          <a:p>
            <a:endParaRPr lang="fr-FR" sz="1800"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EA7DE3EB-D147-400F-AE22-D24C0BF188DB}" type="slidenum">
              <a:rPr lang="fr-FR"/>
              <a:pPr>
                <a:defRPr/>
              </a:pPr>
              <a:t>2</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endParaRPr lang="fr-FR" sz="3200" dirty="0">
              <a:solidFill>
                <a:schemeClr val="tx2"/>
              </a:solidFill>
              <a:latin typeface="+mn-lt"/>
            </a:endParaRP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hlinkClick r:id="rId2" action="ppaction://hlinksldjump"/>
              </a:rPr>
              <a:t>Rudy </a:t>
            </a:r>
            <a:r>
              <a:rPr lang="fr-FR" sz="1600" dirty="0">
                <a:solidFill>
                  <a:schemeClr val="bg2">
                    <a:lumMod val="50000"/>
                  </a:schemeClr>
                </a:solidFill>
                <a:latin typeface="+mj-lt"/>
                <a:ea typeface="+mj-ea"/>
                <a:cs typeface="+mj-cs"/>
              </a:rPr>
              <a:t>           Kristian             Xavier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C:\Users\Rudy\Dropbox\EPS Energyvillage\Website\images\komossaarea.jpg"/>
          <p:cNvPicPr/>
          <p:nvPr/>
        </p:nvPicPr>
        <p:blipFill>
          <a:blip r:embed="rId3" cstate="print">
            <a:extLst>
              <a:ext uri="{28A0092B-C50C-407E-A947-70E740481C1C}"/>
            </a:extLst>
          </a:blip>
          <a:srcRect/>
          <a:stretch>
            <a:fillRect/>
          </a:stretch>
        </p:blipFill>
        <p:spPr bwMode="auto">
          <a:xfrm>
            <a:off x="5004048" y="3789040"/>
            <a:ext cx="3809737" cy="25571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36513" y="404813"/>
            <a:ext cx="9180513" cy="990600"/>
          </a:xfrm>
        </p:spPr>
        <p:txBody>
          <a:bodyPr/>
          <a:lstStyle/>
          <a:p>
            <a:r>
              <a:rPr lang="fr-FR" smtClean="0"/>
              <a:t>Solar Energy</a:t>
            </a:r>
          </a:p>
        </p:txBody>
      </p:sp>
      <p:sp>
        <p:nvSpPr>
          <p:cNvPr id="36866" name="Espace réservé du contenu 2"/>
          <p:cNvSpPr>
            <a:spLocks noGrp="1"/>
          </p:cNvSpPr>
          <p:nvPr>
            <p:ph sz="quarter" idx="1"/>
          </p:nvPr>
        </p:nvSpPr>
        <p:spPr>
          <a:xfrm>
            <a:off x="250825" y="1628775"/>
            <a:ext cx="8713788" cy="4679950"/>
          </a:xfrm>
        </p:spPr>
        <p:txBody>
          <a:bodyPr/>
          <a:lstStyle/>
          <a:p>
            <a:pPr marL="0" indent="0">
              <a:buFont typeface="Wingdings" pitchFamily="2" charset="2"/>
              <a:buNone/>
            </a:pPr>
            <a:r>
              <a:rPr lang="en-US" sz="2000" smtClean="0"/>
              <a:t>The study has been performed for sizing a PV installation is based on a detached house formed by 4 people with an average consumption of 5000 kWh per year.</a:t>
            </a:r>
            <a:endParaRPr lang="fr-FR" sz="2000"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2B0DB586-CC6B-4E99-AAE2-E16ED568568B}" type="slidenum">
              <a:rPr lang="fr-FR"/>
              <a:pPr>
                <a:defRPr/>
              </a:pPr>
              <a:t>20</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2"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36871" name="Picture 2" descr="C:\Users\Miguel Angel\Desktop\meses-05.jpg"/>
          <p:cNvPicPr>
            <a:picLocks noChangeAspect="1" noChangeArrowheads="1"/>
          </p:cNvPicPr>
          <p:nvPr/>
        </p:nvPicPr>
        <p:blipFill>
          <a:blip r:embed="rId3"/>
          <a:srcRect l="2547" t="12779" r="8495" b="16255"/>
          <a:stretch>
            <a:fillRect/>
          </a:stretch>
        </p:blipFill>
        <p:spPr bwMode="auto">
          <a:xfrm>
            <a:off x="25400" y="2752725"/>
            <a:ext cx="5595938" cy="3036888"/>
          </a:xfrm>
          <a:prstGeom prst="rect">
            <a:avLst/>
          </a:prstGeom>
          <a:noFill/>
          <a:ln w="9525">
            <a:noFill/>
            <a:miter lim="800000"/>
            <a:headEnd/>
            <a:tailEnd/>
          </a:ln>
        </p:spPr>
      </p:pic>
      <p:sp>
        <p:nvSpPr>
          <p:cNvPr id="36872" name="3 CuadroTexto"/>
          <p:cNvSpPr txBox="1">
            <a:spLocks noChangeArrowheads="1"/>
          </p:cNvSpPr>
          <p:nvPr/>
        </p:nvSpPr>
        <p:spPr bwMode="auto">
          <a:xfrm>
            <a:off x="5724525" y="3213100"/>
            <a:ext cx="3024188" cy="1754188"/>
          </a:xfrm>
          <a:prstGeom prst="rect">
            <a:avLst/>
          </a:prstGeom>
          <a:noFill/>
          <a:ln w="9525">
            <a:noFill/>
            <a:miter lim="800000"/>
            <a:headEnd/>
            <a:tailEnd/>
          </a:ln>
        </p:spPr>
        <p:txBody>
          <a:bodyPr>
            <a:spAutoFit/>
          </a:bodyPr>
          <a:lstStyle/>
          <a:p>
            <a:pPr algn="just"/>
            <a:r>
              <a:rPr lang="en-US">
                <a:latin typeface="Tw Cen MT" pitchFamily="34" charset="0"/>
              </a:rPr>
              <a:t>The chart shows the average consumption of electricity per month a long a year, the maximum consumption stands at 490 kWh in January, and a minimum of 360 kWh in June.</a:t>
            </a:r>
            <a:endParaRPr lang="en-GB">
              <a:latin typeface="Tw Cen M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a:xfrm>
            <a:off x="-36513" y="404813"/>
            <a:ext cx="9180513" cy="990600"/>
          </a:xfrm>
        </p:spPr>
        <p:txBody>
          <a:bodyPr/>
          <a:lstStyle/>
          <a:p>
            <a:r>
              <a:rPr lang="fr-FR" smtClean="0"/>
              <a:t>Solar Energy</a:t>
            </a:r>
          </a:p>
        </p:txBody>
      </p:sp>
      <p:sp>
        <p:nvSpPr>
          <p:cNvPr id="37890" name="Espace réservé du contenu 2"/>
          <p:cNvSpPr>
            <a:spLocks noGrp="1"/>
          </p:cNvSpPr>
          <p:nvPr>
            <p:ph sz="quarter" idx="1"/>
          </p:nvPr>
        </p:nvSpPr>
        <p:spPr>
          <a:xfrm>
            <a:off x="250825" y="1628775"/>
            <a:ext cx="8713788" cy="4679950"/>
          </a:xfrm>
        </p:spPr>
        <p:txBody>
          <a:bodyPr/>
          <a:lstStyle/>
          <a:p>
            <a:pPr marL="0" indent="0" algn="just">
              <a:buFont typeface="Wingdings" pitchFamily="2" charset="2"/>
              <a:buNone/>
            </a:pPr>
            <a:r>
              <a:rPr lang="en-US" sz="1800" smtClean="0"/>
              <a:t>After making a dimensioning of the installation, it is concluded that the consumption during the summer months is covered with solar energy production and have some days of itself autonomy, is considered a power of about 3.61 kWp installation.</a:t>
            </a:r>
            <a:endParaRPr lang="fr-FR" sz="1800"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C280B9B7-D7F8-4EDA-8E0D-E46195C11947}" type="slidenum">
              <a:rPr lang="fr-FR"/>
              <a:pPr>
                <a:defRPr/>
              </a:pPr>
              <a:t>21</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2"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37895" name="Picture 2" descr="C:\Users\Miguel Angel\Desktop\mi-04.jpg"/>
          <p:cNvPicPr>
            <a:picLocks noChangeAspect="1" noChangeArrowheads="1"/>
          </p:cNvPicPr>
          <p:nvPr/>
        </p:nvPicPr>
        <p:blipFill>
          <a:blip r:embed="rId3"/>
          <a:srcRect l="9502" t="6953" r="4353" b="20367"/>
          <a:stretch>
            <a:fillRect/>
          </a:stretch>
        </p:blipFill>
        <p:spPr bwMode="auto">
          <a:xfrm>
            <a:off x="179388" y="2997200"/>
            <a:ext cx="5940425" cy="3278188"/>
          </a:xfrm>
          <a:prstGeom prst="rect">
            <a:avLst/>
          </a:prstGeom>
          <a:noFill/>
          <a:ln w="9525">
            <a:noFill/>
            <a:miter lim="800000"/>
            <a:headEnd/>
            <a:tailEnd/>
          </a:ln>
        </p:spPr>
      </p:pic>
      <p:sp>
        <p:nvSpPr>
          <p:cNvPr id="37896" name="3 CuadroTexto"/>
          <p:cNvSpPr txBox="1">
            <a:spLocks noChangeArrowheads="1"/>
          </p:cNvSpPr>
          <p:nvPr/>
        </p:nvSpPr>
        <p:spPr bwMode="auto">
          <a:xfrm>
            <a:off x="5795963" y="4008438"/>
            <a:ext cx="3187700" cy="1200150"/>
          </a:xfrm>
          <a:prstGeom prst="rect">
            <a:avLst/>
          </a:prstGeom>
          <a:noFill/>
          <a:ln w="9525">
            <a:noFill/>
            <a:miter lim="800000"/>
            <a:headEnd/>
            <a:tailEnd/>
          </a:ln>
        </p:spPr>
        <p:txBody>
          <a:bodyPr>
            <a:spAutoFit/>
          </a:bodyPr>
          <a:lstStyle/>
          <a:p>
            <a:pPr algn="just"/>
            <a:r>
              <a:rPr lang="en-US">
                <a:latin typeface="Tw Cen MT" pitchFamily="34" charset="0"/>
              </a:rPr>
              <a:t>The chart shows the monthly production of electricity, compared to consumption per month.</a:t>
            </a:r>
            <a:endParaRPr lang="en-GB">
              <a:latin typeface="Tw Cen MT"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a:xfrm>
            <a:off x="-36513" y="404813"/>
            <a:ext cx="9180513" cy="990600"/>
          </a:xfrm>
        </p:spPr>
        <p:txBody>
          <a:bodyPr/>
          <a:lstStyle/>
          <a:p>
            <a:r>
              <a:rPr lang="fr-FR" smtClean="0"/>
              <a:t>Solar Energy</a:t>
            </a:r>
          </a:p>
        </p:txBody>
      </p:sp>
      <p:sp>
        <p:nvSpPr>
          <p:cNvPr id="38914" name="Espace réservé du contenu 2"/>
          <p:cNvSpPr>
            <a:spLocks noGrp="1"/>
          </p:cNvSpPr>
          <p:nvPr>
            <p:ph sz="quarter" idx="1"/>
          </p:nvPr>
        </p:nvSpPr>
        <p:spPr>
          <a:xfrm>
            <a:off x="250825" y="1628775"/>
            <a:ext cx="8713788" cy="4679950"/>
          </a:xfrm>
        </p:spPr>
        <p:txBody>
          <a:bodyPr/>
          <a:lstStyle/>
          <a:p>
            <a:endParaRPr lang="sv-FI" sz="1800"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5C513AF0-7715-40DA-83D0-1DFA0009360D}" type="slidenum">
              <a:rPr lang="fr-FR"/>
              <a:pPr>
                <a:defRPr/>
              </a:pPr>
              <a:t>22</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2"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38919" name="Picture 2" descr="C:\Users\Miguel Angel\Desktop\graficos queso-03.jpg"/>
          <p:cNvPicPr>
            <a:picLocks noChangeAspect="1" noChangeArrowheads="1"/>
          </p:cNvPicPr>
          <p:nvPr/>
        </p:nvPicPr>
        <p:blipFill>
          <a:blip r:embed="rId3"/>
          <a:srcRect l="7938" t="10744" r="19691" b="22107"/>
          <a:stretch>
            <a:fillRect/>
          </a:stretch>
        </p:blipFill>
        <p:spPr bwMode="auto">
          <a:xfrm>
            <a:off x="30163" y="2060575"/>
            <a:ext cx="6032500" cy="4176713"/>
          </a:xfrm>
          <a:prstGeom prst="rect">
            <a:avLst/>
          </a:prstGeom>
          <a:noFill/>
          <a:ln w="9525">
            <a:noFill/>
            <a:miter lim="800000"/>
            <a:headEnd/>
            <a:tailEnd/>
          </a:ln>
        </p:spPr>
      </p:pic>
      <p:sp>
        <p:nvSpPr>
          <p:cNvPr id="38920" name="3 CuadroTexto"/>
          <p:cNvSpPr txBox="1">
            <a:spLocks noChangeArrowheads="1"/>
          </p:cNvSpPr>
          <p:nvPr/>
        </p:nvSpPr>
        <p:spPr bwMode="auto">
          <a:xfrm>
            <a:off x="5940425" y="2420938"/>
            <a:ext cx="2916238" cy="2586037"/>
          </a:xfrm>
          <a:prstGeom prst="rect">
            <a:avLst/>
          </a:prstGeom>
          <a:noFill/>
          <a:ln w="9525">
            <a:noFill/>
            <a:miter lim="800000"/>
            <a:headEnd/>
            <a:tailEnd/>
          </a:ln>
        </p:spPr>
        <p:txBody>
          <a:bodyPr>
            <a:spAutoFit/>
          </a:bodyPr>
          <a:lstStyle/>
          <a:p>
            <a:pPr algn="just"/>
            <a:r>
              <a:rPr lang="en-US">
                <a:latin typeface="Tw Cen MT" pitchFamily="34" charset="0"/>
              </a:rPr>
              <a:t>This graph shows the percentage of solar energy covers the total consumption by month, shows that 5 months of the year the installation is sufficient, but the other 7 months of the year is needed additional energy to supply  the consumption.</a:t>
            </a:r>
            <a:endParaRPr lang="en-GB">
              <a:latin typeface="Tw Cen MT"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a:xfrm>
            <a:off x="-36513" y="404813"/>
            <a:ext cx="9180513" cy="990600"/>
          </a:xfrm>
        </p:spPr>
        <p:txBody>
          <a:bodyPr/>
          <a:lstStyle/>
          <a:p>
            <a:r>
              <a:rPr lang="fr-FR" smtClean="0"/>
              <a:t>Solar Energy</a:t>
            </a:r>
          </a:p>
        </p:txBody>
      </p:sp>
      <p:graphicFrame>
        <p:nvGraphicFramePr>
          <p:cNvPr id="4" name="3 Marcador de contenido"/>
          <p:cNvGraphicFramePr>
            <a:graphicFrameLocks noGrp="1"/>
          </p:cNvGraphicFramePr>
          <p:nvPr>
            <p:ph sz="quarter" idx="1"/>
          </p:nvPr>
        </p:nvGraphicFramePr>
        <p:xfrm>
          <a:off x="251520" y="1844824"/>
          <a:ext cx="5184575" cy="2721557"/>
        </p:xfrm>
        <a:graphic>
          <a:graphicData uri="http://schemas.openxmlformats.org/drawingml/2006/table">
            <a:tbl>
              <a:tblPr firstRow="1" firstCol="1" bandRow="1">
                <a:tableStyleId>{5C22544A-7EE6-4342-B048-85BDC9FD1C3A}</a:tableStyleId>
              </a:tblPr>
              <a:tblGrid>
                <a:gridCol w="1036915"/>
                <a:gridCol w="1036915"/>
                <a:gridCol w="1036915"/>
                <a:gridCol w="1036915"/>
                <a:gridCol w="1036915"/>
              </a:tblGrid>
              <a:tr h="344117">
                <a:tc>
                  <a:txBody>
                    <a:bodyPr/>
                    <a:lstStyle/>
                    <a:p>
                      <a:pPr algn="ctr">
                        <a:spcAft>
                          <a:spcPts val="0"/>
                        </a:spcAft>
                      </a:pPr>
                      <a:r>
                        <a:rPr lang="es-ES" sz="1100" dirty="0" err="1">
                          <a:effectLst/>
                        </a:rPr>
                        <a:t>Installation</a:t>
                      </a:r>
                      <a:r>
                        <a:rPr lang="es-ES" sz="1100" dirty="0">
                          <a:effectLst/>
                        </a:rPr>
                        <a:t> </a:t>
                      </a:r>
                      <a:r>
                        <a:rPr lang="es-ES" sz="1100" dirty="0" err="1">
                          <a:effectLst/>
                        </a:rPr>
                        <a:t>Elements</a:t>
                      </a:r>
                      <a:endParaRPr lang="es-ES" sz="12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100" dirty="0">
                          <a:effectLst/>
                        </a:rPr>
                        <a:t>Type</a:t>
                      </a:r>
                      <a:endParaRPr lang="es-ES" sz="12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100">
                          <a:effectLst/>
                        </a:rPr>
                        <a:t>Price Unit</a:t>
                      </a:r>
                      <a:endParaRPr lang="es-ES" sz="1200">
                        <a:effectLst/>
                      </a:endParaRPr>
                    </a:p>
                    <a:p>
                      <a:pPr algn="ctr">
                        <a:spcAft>
                          <a:spcPts val="0"/>
                        </a:spcAft>
                      </a:pPr>
                      <a:r>
                        <a:rPr lang="en-US" sz="1100">
                          <a:effectLst/>
                        </a:rPr>
                        <a:t>€</a:t>
                      </a:r>
                      <a:endParaRPr lang="es-ES" sz="12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s-ES" sz="1100">
                          <a:effectLst/>
                        </a:rPr>
                        <a:t>Required Quantity</a:t>
                      </a:r>
                      <a:endParaRPr lang="es-ES" sz="12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100">
                          <a:effectLst/>
                        </a:rPr>
                        <a:t>Price Total</a:t>
                      </a:r>
                      <a:endParaRPr lang="es-ES" sz="1200">
                        <a:effectLst/>
                      </a:endParaRPr>
                    </a:p>
                    <a:p>
                      <a:pPr algn="ctr">
                        <a:spcAft>
                          <a:spcPts val="0"/>
                        </a:spcAft>
                      </a:pPr>
                      <a:r>
                        <a:rPr lang="en-US" sz="1100">
                          <a:effectLst/>
                        </a:rPr>
                        <a:t>€</a:t>
                      </a:r>
                      <a:endParaRPr lang="es-ES" sz="1200">
                        <a:solidFill>
                          <a:srgbClr val="31849B"/>
                        </a:solidFill>
                        <a:effectLst/>
                        <a:latin typeface="Times New Roman"/>
                        <a:ea typeface="Times New Roman"/>
                        <a:cs typeface="Times New Roman"/>
                      </a:endParaRPr>
                    </a:p>
                  </a:txBody>
                  <a:tcPr marL="70388" marR="70388" marT="0" marB="0"/>
                </a:tc>
              </a:tr>
              <a:tr h="688236">
                <a:tc>
                  <a:txBody>
                    <a:bodyPr/>
                    <a:lstStyle/>
                    <a:p>
                      <a:pPr algn="ctr">
                        <a:spcAft>
                          <a:spcPts val="0"/>
                        </a:spcAft>
                      </a:pPr>
                      <a:r>
                        <a:rPr lang="en-US" sz="1600">
                          <a:effectLst/>
                        </a:rPr>
                        <a:t>Inverter</a:t>
                      </a:r>
                      <a:endParaRPr lang="es-ES" sz="18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kumimoji="0" lang="en-GB" sz="1200" kern="1200" dirty="0" err="1" smtClean="0">
                          <a:solidFill>
                            <a:schemeClr val="dk1"/>
                          </a:solidFill>
                          <a:effectLst/>
                          <a:latin typeface="+mn-lt"/>
                          <a:ea typeface="+mn-ea"/>
                          <a:cs typeface="+mn-cs"/>
                        </a:rPr>
                        <a:t>Inversor</a:t>
                      </a:r>
                      <a:r>
                        <a:rPr kumimoji="0" lang="en-GB" sz="1200" kern="1200" dirty="0" smtClean="0">
                          <a:solidFill>
                            <a:schemeClr val="dk1"/>
                          </a:solidFill>
                          <a:effectLst/>
                          <a:latin typeface="+mn-lt"/>
                          <a:ea typeface="+mn-ea"/>
                          <a:cs typeface="+mn-cs"/>
                        </a:rPr>
                        <a:t> </a:t>
                      </a:r>
                      <a:r>
                        <a:rPr kumimoji="0" lang="en-GB" sz="1200" kern="1200" dirty="0" err="1" smtClean="0">
                          <a:solidFill>
                            <a:schemeClr val="dk1"/>
                          </a:solidFill>
                          <a:effectLst/>
                          <a:latin typeface="+mn-lt"/>
                          <a:ea typeface="+mn-ea"/>
                          <a:cs typeface="+mn-cs"/>
                        </a:rPr>
                        <a:t>Senoidal</a:t>
                      </a:r>
                      <a:endParaRPr kumimoji="0" lang="en-GB" sz="1200" kern="1200" dirty="0" smtClean="0">
                        <a:solidFill>
                          <a:schemeClr val="dk1"/>
                        </a:solidFill>
                        <a:effectLst/>
                        <a:latin typeface="+mn-lt"/>
                        <a:ea typeface="+mn-ea"/>
                        <a:cs typeface="+mn-cs"/>
                      </a:endParaRPr>
                    </a:p>
                    <a:p>
                      <a:pPr algn="ctr">
                        <a:spcAft>
                          <a:spcPts val="0"/>
                        </a:spcAft>
                      </a:pPr>
                      <a:r>
                        <a:rPr kumimoji="0" lang="en-GB" sz="1200" kern="1200" dirty="0" err="1" smtClean="0">
                          <a:solidFill>
                            <a:schemeClr val="dk1"/>
                          </a:solidFill>
                          <a:effectLst/>
                          <a:latin typeface="+mn-lt"/>
                          <a:ea typeface="+mn-ea"/>
                          <a:cs typeface="+mn-cs"/>
                        </a:rPr>
                        <a:t>Solener</a:t>
                      </a:r>
                      <a:r>
                        <a:rPr kumimoji="0" lang="en-GB" sz="1200" kern="1200" dirty="0" smtClean="0">
                          <a:solidFill>
                            <a:schemeClr val="dk1"/>
                          </a:solidFill>
                          <a:effectLst/>
                          <a:latin typeface="+mn-lt"/>
                          <a:ea typeface="+mn-ea"/>
                          <a:cs typeface="+mn-cs"/>
                        </a:rPr>
                        <a:t> ISC 5000 24</a:t>
                      </a:r>
                      <a:endParaRPr kumimoji="0" lang="es-ES" sz="1200" kern="1200" dirty="0">
                        <a:solidFill>
                          <a:schemeClr val="dk1"/>
                        </a:solidFill>
                        <a:effectLst/>
                        <a:latin typeface="+mn-lt"/>
                        <a:ea typeface="+mn-ea"/>
                        <a:cs typeface="+mn-cs"/>
                      </a:endParaRPr>
                    </a:p>
                  </a:txBody>
                  <a:tcPr marL="70388" marR="70388" marT="0" marB="0"/>
                </a:tc>
                <a:tc>
                  <a:txBody>
                    <a:bodyPr/>
                    <a:lstStyle/>
                    <a:p>
                      <a:pPr algn="ctr">
                        <a:spcAft>
                          <a:spcPts val="0"/>
                        </a:spcAft>
                      </a:pPr>
                      <a:r>
                        <a:rPr lang="en-US" sz="1600" dirty="0">
                          <a:effectLst/>
                        </a:rPr>
                        <a:t>1640</a:t>
                      </a:r>
                      <a:endParaRPr lang="es-ES" sz="18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a:effectLst/>
                        </a:rPr>
                        <a:t>1</a:t>
                      </a:r>
                      <a:endParaRPr lang="es-ES" sz="18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a:effectLst/>
                        </a:rPr>
                        <a:t>1640</a:t>
                      </a:r>
                      <a:endParaRPr lang="es-ES" sz="1800">
                        <a:solidFill>
                          <a:srgbClr val="31849B"/>
                        </a:solidFill>
                        <a:effectLst/>
                        <a:latin typeface="Times New Roman"/>
                        <a:ea typeface="Times New Roman"/>
                        <a:cs typeface="Times New Roman"/>
                      </a:endParaRPr>
                    </a:p>
                  </a:txBody>
                  <a:tcPr marL="70388" marR="70388" marT="0" marB="0"/>
                </a:tc>
              </a:tr>
              <a:tr h="516177">
                <a:tc>
                  <a:txBody>
                    <a:bodyPr/>
                    <a:lstStyle/>
                    <a:p>
                      <a:pPr algn="ctr">
                        <a:spcAft>
                          <a:spcPts val="0"/>
                        </a:spcAft>
                      </a:pPr>
                      <a:r>
                        <a:rPr lang="en-US" sz="1600">
                          <a:effectLst/>
                        </a:rPr>
                        <a:t>Batteries</a:t>
                      </a:r>
                      <a:endParaRPr lang="es-ES" sz="18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s-ES" sz="1200" dirty="0">
                          <a:effectLst/>
                        </a:rPr>
                        <a:t>20 </a:t>
                      </a:r>
                      <a:r>
                        <a:rPr lang="es-ES" sz="1200" dirty="0" err="1">
                          <a:effectLst/>
                        </a:rPr>
                        <a:t>OPzS</a:t>
                      </a:r>
                      <a:r>
                        <a:rPr lang="es-ES" sz="1200" dirty="0">
                          <a:effectLst/>
                        </a:rPr>
                        <a:t> 2.500 3720 Ah</a:t>
                      </a:r>
                      <a:endParaRPr lang="es-ES" sz="14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dirty="0">
                          <a:effectLst/>
                        </a:rPr>
                        <a:t>6100</a:t>
                      </a:r>
                      <a:endParaRPr lang="es-ES" sz="18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dirty="0">
                          <a:effectLst/>
                        </a:rPr>
                        <a:t>1</a:t>
                      </a:r>
                      <a:endParaRPr lang="es-ES" sz="18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a:effectLst/>
                        </a:rPr>
                        <a:t>6100</a:t>
                      </a:r>
                      <a:endParaRPr lang="es-ES" sz="1800">
                        <a:solidFill>
                          <a:srgbClr val="31849B"/>
                        </a:solidFill>
                        <a:effectLst/>
                        <a:latin typeface="Times New Roman"/>
                        <a:ea typeface="Times New Roman"/>
                        <a:cs typeface="Times New Roman"/>
                      </a:endParaRPr>
                    </a:p>
                  </a:txBody>
                  <a:tcPr marL="70388" marR="70388" marT="0" marB="0"/>
                </a:tc>
              </a:tr>
              <a:tr h="344117">
                <a:tc>
                  <a:txBody>
                    <a:bodyPr/>
                    <a:lstStyle/>
                    <a:p>
                      <a:pPr algn="ctr">
                        <a:spcAft>
                          <a:spcPts val="0"/>
                        </a:spcAft>
                      </a:pPr>
                      <a:r>
                        <a:rPr lang="en-US" sz="1600">
                          <a:effectLst/>
                        </a:rPr>
                        <a:t>Solar Panels</a:t>
                      </a:r>
                      <a:endParaRPr lang="es-ES" sz="18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s-ES" sz="1200" dirty="0">
                          <a:effectLst/>
                        </a:rPr>
                        <a:t>195D-24(S) 195W</a:t>
                      </a:r>
                      <a:endParaRPr lang="es-ES" sz="14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dirty="0" smtClean="0">
                          <a:effectLst/>
                        </a:rPr>
                        <a:t>250</a:t>
                      </a:r>
                      <a:endParaRPr lang="es-ES" sz="18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dirty="0" smtClean="0">
                          <a:effectLst/>
                        </a:rPr>
                        <a:t>19</a:t>
                      </a:r>
                      <a:endParaRPr lang="es-ES" sz="18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dirty="0" smtClean="0">
                          <a:effectLst/>
                        </a:rPr>
                        <a:t>4750</a:t>
                      </a:r>
                      <a:endParaRPr lang="es-ES" sz="1800" dirty="0">
                        <a:solidFill>
                          <a:srgbClr val="31849B"/>
                        </a:solidFill>
                        <a:effectLst/>
                        <a:latin typeface="Times New Roman"/>
                        <a:ea typeface="Times New Roman"/>
                        <a:cs typeface="Times New Roman"/>
                      </a:endParaRPr>
                    </a:p>
                  </a:txBody>
                  <a:tcPr marL="70388" marR="70388" marT="0" marB="0"/>
                </a:tc>
              </a:tr>
              <a:tr h="172059">
                <a:tc>
                  <a:txBody>
                    <a:bodyPr/>
                    <a:lstStyle/>
                    <a:p>
                      <a:pPr algn="ctr">
                        <a:spcAft>
                          <a:spcPts val="0"/>
                        </a:spcAft>
                      </a:pPr>
                      <a:r>
                        <a:rPr lang="en-US" sz="1600" dirty="0">
                          <a:effectLst/>
                        </a:rPr>
                        <a:t>Regulator</a:t>
                      </a:r>
                      <a:endParaRPr lang="es-ES" sz="18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200">
                          <a:effectLst/>
                        </a:rPr>
                        <a:t>SS – 60 C 60A</a:t>
                      </a:r>
                      <a:endParaRPr lang="es-ES" sz="14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a:effectLst/>
                        </a:rPr>
                        <a:t>280</a:t>
                      </a:r>
                      <a:endParaRPr lang="es-ES" sz="18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a:effectLst/>
                        </a:rPr>
                        <a:t>2</a:t>
                      </a:r>
                      <a:endParaRPr lang="es-ES" sz="18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dirty="0">
                          <a:effectLst/>
                        </a:rPr>
                        <a:t>560</a:t>
                      </a:r>
                      <a:endParaRPr lang="es-ES" sz="1800" dirty="0">
                        <a:solidFill>
                          <a:srgbClr val="31849B"/>
                        </a:solidFill>
                        <a:effectLst/>
                        <a:latin typeface="Times New Roman"/>
                        <a:ea typeface="Times New Roman"/>
                        <a:cs typeface="Times New Roman"/>
                      </a:endParaRPr>
                    </a:p>
                  </a:txBody>
                  <a:tcPr marL="70388" marR="70388" marT="0" marB="0"/>
                </a:tc>
              </a:tr>
              <a:tr h="172059">
                <a:tc>
                  <a:txBody>
                    <a:bodyPr/>
                    <a:lstStyle/>
                    <a:p>
                      <a:pPr algn="ctr">
                        <a:spcAft>
                          <a:spcPts val="0"/>
                        </a:spcAft>
                      </a:pPr>
                      <a:r>
                        <a:rPr lang="en-US" sz="1100" dirty="0">
                          <a:effectLst/>
                          <a:highlight>
                            <a:srgbClr val="FFFF00"/>
                          </a:highlight>
                        </a:rPr>
                        <a:t> </a:t>
                      </a:r>
                      <a:endParaRPr lang="es-ES" sz="1200" dirty="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200">
                          <a:effectLst/>
                          <a:highlight>
                            <a:srgbClr val="FFFF00"/>
                          </a:highlight>
                        </a:rPr>
                        <a:t> </a:t>
                      </a:r>
                      <a:endParaRPr lang="es-ES" sz="14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a:effectLst/>
                          <a:highlight>
                            <a:srgbClr val="FFFF00"/>
                          </a:highlight>
                        </a:rPr>
                        <a:t> </a:t>
                      </a:r>
                      <a:endParaRPr lang="es-ES" sz="18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a:effectLst/>
                        </a:rPr>
                        <a:t>Total</a:t>
                      </a:r>
                      <a:endParaRPr lang="es-ES" sz="1800">
                        <a:solidFill>
                          <a:srgbClr val="31849B"/>
                        </a:solidFill>
                        <a:effectLst/>
                        <a:latin typeface="Times New Roman"/>
                        <a:ea typeface="Times New Roman"/>
                        <a:cs typeface="Times New Roman"/>
                      </a:endParaRPr>
                    </a:p>
                  </a:txBody>
                  <a:tcPr marL="70388" marR="70388" marT="0" marB="0"/>
                </a:tc>
                <a:tc>
                  <a:txBody>
                    <a:bodyPr/>
                    <a:lstStyle/>
                    <a:p>
                      <a:pPr algn="ctr">
                        <a:spcAft>
                          <a:spcPts val="0"/>
                        </a:spcAft>
                      </a:pPr>
                      <a:r>
                        <a:rPr lang="en-US" sz="1600" dirty="0" smtClean="0">
                          <a:effectLst/>
                        </a:rPr>
                        <a:t>13,050 </a:t>
                      </a:r>
                      <a:r>
                        <a:rPr lang="en-US" sz="1600" dirty="0">
                          <a:effectLst/>
                        </a:rPr>
                        <a:t>€</a:t>
                      </a:r>
                      <a:endParaRPr lang="es-ES" sz="1800" dirty="0">
                        <a:solidFill>
                          <a:srgbClr val="31849B"/>
                        </a:solidFill>
                        <a:effectLst/>
                        <a:latin typeface="Times New Roman"/>
                        <a:ea typeface="Times New Roman"/>
                        <a:cs typeface="Times New Roman"/>
                      </a:endParaRPr>
                    </a:p>
                  </a:txBody>
                  <a:tcPr marL="70388" marR="70388" marT="0" marB="0"/>
                </a:tc>
              </a:tr>
            </a:tbl>
          </a:graphicData>
        </a:graphic>
      </p:graphicFrame>
      <p:sp>
        <p:nvSpPr>
          <p:cNvPr id="7" name="Espace réservé du numéro de diapositive 6"/>
          <p:cNvSpPr>
            <a:spLocks noGrp="1"/>
          </p:cNvSpPr>
          <p:nvPr>
            <p:ph type="sldNum" sz="quarter" idx="12"/>
          </p:nvPr>
        </p:nvSpPr>
        <p:spPr/>
        <p:txBody>
          <a:bodyPr>
            <a:normAutofit fontScale="85000" lnSpcReduction="20000"/>
          </a:bodyPr>
          <a:lstStyle/>
          <a:p>
            <a:pPr>
              <a:defRPr/>
            </a:pPr>
            <a:fld id="{C582C052-763A-4FE1-A0A6-1083530905C5}" type="slidenum">
              <a:rPr lang="fr-FR"/>
              <a:pPr>
                <a:defRPr/>
              </a:pPr>
              <a:t>23</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2"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4 Tabla"/>
          <p:cNvGraphicFramePr>
            <a:graphicFrameLocks noGrp="1"/>
          </p:cNvGraphicFramePr>
          <p:nvPr/>
        </p:nvGraphicFramePr>
        <p:xfrm>
          <a:off x="250825" y="4652963"/>
          <a:ext cx="5184775" cy="1219200"/>
        </p:xfrm>
        <a:graphic>
          <a:graphicData uri="http://schemas.openxmlformats.org/drawingml/2006/table">
            <a:tbl>
              <a:tblPr firstRow="1" firstCol="1" bandRow="1">
                <a:tableStyleId>{5C22544A-7EE6-4342-B048-85BDC9FD1C3A}</a:tableStyleId>
              </a:tblPr>
              <a:tblGrid>
                <a:gridCol w="4190274"/>
                <a:gridCol w="994302"/>
              </a:tblGrid>
              <a:tr h="240176">
                <a:tc>
                  <a:txBody>
                    <a:bodyPr/>
                    <a:lstStyle/>
                    <a:p>
                      <a:pPr>
                        <a:spcAft>
                          <a:spcPts val="0"/>
                        </a:spcAft>
                      </a:pPr>
                      <a:r>
                        <a:rPr lang="es-ES" sz="1600" dirty="0" err="1">
                          <a:effectLst/>
                        </a:rPr>
                        <a:t>Preparation</a:t>
                      </a:r>
                      <a:r>
                        <a:rPr lang="es-ES" sz="1600" dirty="0">
                          <a:effectLst/>
                        </a:rPr>
                        <a:t> </a:t>
                      </a:r>
                      <a:r>
                        <a:rPr lang="es-ES" sz="1600" dirty="0" err="1">
                          <a:effectLst/>
                        </a:rPr>
                        <a:t>roof</a:t>
                      </a:r>
                      <a:endParaRPr lang="es-ES" sz="1800" dirty="0">
                        <a:solidFill>
                          <a:srgbClr val="31849B"/>
                        </a:solidFill>
                        <a:effectLst/>
                        <a:latin typeface="Times New Roman"/>
                        <a:ea typeface="Times New Roman"/>
                        <a:cs typeface="Times New Roman"/>
                      </a:endParaRPr>
                    </a:p>
                  </a:txBody>
                  <a:tcPr marL="98254" marR="98254" marT="0" marB="0"/>
                </a:tc>
                <a:tc>
                  <a:txBody>
                    <a:bodyPr/>
                    <a:lstStyle/>
                    <a:p>
                      <a:pPr>
                        <a:spcAft>
                          <a:spcPts val="0"/>
                        </a:spcAft>
                      </a:pPr>
                      <a:r>
                        <a:rPr lang="es-ES" sz="1600">
                          <a:effectLst/>
                        </a:rPr>
                        <a:t>100 €</a:t>
                      </a:r>
                      <a:endParaRPr lang="es-ES" sz="1800">
                        <a:solidFill>
                          <a:srgbClr val="31849B"/>
                        </a:solidFill>
                        <a:effectLst/>
                        <a:latin typeface="Times New Roman"/>
                        <a:ea typeface="Times New Roman"/>
                        <a:cs typeface="Times New Roman"/>
                      </a:endParaRPr>
                    </a:p>
                  </a:txBody>
                  <a:tcPr marL="98254" marR="98254" marT="0" marB="0"/>
                </a:tc>
              </a:tr>
              <a:tr h="240176">
                <a:tc>
                  <a:txBody>
                    <a:bodyPr/>
                    <a:lstStyle/>
                    <a:p>
                      <a:pPr>
                        <a:spcAft>
                          <a:spcPts val="0"/>
                        </a:spcAft>
                      </a:pPr>
                      <a:r>
                        <a:rPr lang="es-ES" sz="1600">
                          <a:effectLst/>
                        </a:rPr>
                        <a:t>Wiring and Protection Devices</a:t>
                      </a:r>
                      <a:endParaRPr lang="es-ES" sz="1800">
                        <a:solidFill>
                          <a:srgbClr val="31849B"/>
                        </a:solidFill>
                        <a:effectLst/>
                        <a:latin typeface="Times New Roman"/>
                        <a:ea typeface="Times New Roman"/>
                        <a:cs typeface="Times New Roman"/>
                      </a:endParaRPr>
                    </a:p>
                  </a:txBody>
                  <a:tcPr marL="98254" marR="98254" marT="0" marB="0"/>
                </a:tc>
                <a:tc>
                  <a:txBody>
                    <a:bodyPr/>
                    <a:lstStyle/>
                    <a:p>
                      <a:pPr>
                        <a:spcAft>
                          <a:spcPts val="0"/>
                        </a:spcAft>
                      </a:pPr>
                      <a:r>
                        <a:rPr lang="es-ES" sz="1600" dirty="0">
                          <a:effectLst/>
                        </a:rPr>
                        <a:t>400 €</a:t>
                      </a:r>
                      <a:endParaRPr lang="es-ES" sz="1800" dirty="0">
                        <a:solidFill>
                          <a:srgbClr val="31849B"/>
                        </a:solidFill>
                        <a:effectLst/>
                        <a:latin typeface="Times New Roman"/>
                        <a:ea typeface="Times New Roman"/>
                        <a:cs typeface="Times New Roman"/>
                      </a:endParaRPr>
                    </a:p>
                  </a:txBody>
                  <a:tcPr marL="98254" marR="98254" marT="0" marB="0"/>
                </a:tc>
              </a:tr>
              <a:tr h="240176">
                <a:tc>
                  <a:txBody>
                    <a:bodyPr/>
                    <a:lstStyle/>
                    <a:p>
                      <a:pPr>
                        <a:spcAft>
                          <a:spcPts val="0"/>
                        </a:spcAft>
                      </a:pPr>
                      <a:r>
                        <a:rPr lang="es-ES" sz="1600">
                          <a:effectLst/>
                        </a:rPr>
                        <a:t>Installation and assembly</a:t>
                      </a:r>
                      <a:endParaRPr lang="es-ES" sz="1800">
                        <a:solidFill>
                          <a:srgbClr val="31849B"/>
                        </a:solidFill>
                        <a:effectLst/>
                        <a:latin typeface="Times New Roman"/>
                        <a:ea typeface="Times New Roman"/>
                        <a:cs typeface="Times New Roman"/>
                      </a:endParaRPr>
                    </a:p>
                  </a:txBody>
                  <a:tcPr marL="98254" marR="98254" marT="0" marB="0"/>
                </a:tc>
                <a:tc>
                  <a:txBody>
                    <a:bodyPr/>
                    <a:lstStyle/>
                    <a:p>
                      <a:pPr>
                        <a:spcAft>
                          <a:spcPts val="0"/>
                        </a:spcAft>
                      </a:pPr>
                      <a:r>
                        <a:rPr lang="es-ES" sz="1600">
                          <a:effectLst/>
                        </a:rPr>
                        <a:t>650 € </a:t>
                      </a:r>
                      <a:endParaRPr lang="es-ES" sz="1800">
                        <a:solidFill>
                          <a:srgbClr val="31849B"/>
                        </a:solidFill>
                        <a:effectLst/>
                        <a:latin typeface="Times New Roman"/>
                        <a:ea typeface="Times New Roman"/>
                        <a:cs typeface="Times New Roman"/>
                      </a:endParaRPr>
                    </a:p>
                  </a:txBody>
                  <a:tcPr marL="98254" marR="98254" marT="0" marB="0"/>
                </a:tc>
              </a:tr>
              <a:tr h="240176">
                <a:tc>
                  <a:txBody>
                    <a:bodyPr/>
                    <a:lstStyle/>
                    <a:p>
                      <a:pPr>
                        <a:spcAft>
                          <a:spcPts val="0"/>
                        </a:spcAft>
                      </a:pPr>
                      <a:r>
                        <a:rPr lang="es-ES" sz="1600">
                          <a:effectLst/>
                        </a:rPr>
                        <a:t>Licensing and Administrative Procedures</a:t>
                      </a:r>
                      <a:endParaRPr lang="es-ES" sz="1800">
                        <a:solidFill>
                          <a:srgbClr val="31849B"/>
                        </a:solidFill>
                        <a:effectLst/>
                        <a:latin typeface="Times New Roman"/>
                        <a:ea typeface="Times New Roman"/>
                        <a:cs typeface="Times New Roman"/>
                      </a:endParaRPr>
                    </a:p>
                  </a:txBody>
                  <a:tcPr marL="98254" marR="98254" marT="0" marB="0"/>
                </a:tc>
                <a:tc>
                  <a:txBody>
                    <a:bodyPr/>
                    <a:lstStyle/>
                    <a:p>
                      <a:pPr>
                        <a:spcAft>
                          <a:spcPts val="0"/>
                        </a:spcAft>
                      </a:pPr>
                      <a:r>
                        <a:rPr lang="es-ES" sz="1600">
                          <a:effectLst/>
                        </a:rPr>
                        <a:t>200 €</a:t>
                      </a:r>
                      <a:endParaRPr lang="es-ES" sz="1800">
                        <a:solidFill>
                          <a:srgbClr val="31849B"/>
                        </a:solidFill>
                        <a:effectLst/>
                        <a:latin typeface="Times New Roman"/>
                        <a:ea typeface="Times New Roman"/>
                        <a:cs typeface="Times New Roman"/>
                      </a:endParaRPr>
                    </a:p>
                  </a:txBody>
                  <a:tcPr marL="98254" marR="98254" marT="0" marB="0"/>
                </a:tc>
              </a:tr>
              <a:tr h="240176">
                <a:tc>
                  <a:txBody>
                    <a:bodyPr/>
                    <a:lstStyle/>
                    <a:p>
                      <a:pPr>
                        <a:spcAft>
                          <a:spcPts val="0"/>
                        </a:spcAft>
                      </a:pPr>
                      <a:r>
                        <a:rPr lang="es-ES" sz="1600">
                          <a:effectLst/>
                        </a:rPr>
                        <a:t>Total</a:t>
                      </a:r>
                      <a:endParaRPr lang="es-ES" sz="1800">
                        <a:solidFill>
                          <a:srgbClr val="31849B"/>
                        </a:solidFill>
                        <a:effectLst/>
                        <a:latin typeface="Times New Roman"/>
                        <a:ea typeface="Times New Roman"/>
                        <a:cs typeface="Times New Roman"/>
                      </a:endParaRPr>
                    </a:p>
                  </a:txBody>
                  <a:tcPr marL="98254" marR="98254" marT="0" marB="0"/>
                </a:tc>
                <a:tc>
                  <a:txBody>
                    <a:bodyPr/>
                    <a:lstStyle/>
                    <a:p>
                      <a:pPr>
                        <a:spcAft>
                          <a:spcPts val="0"/>
                        </a:spcAft>
                      </a:pPr>
                      <a:r>
                        <a:rPr lang="es-ES" sz="1600" dirty="0">
                          <a:effectLst/>
                        </a:rPr>
                        <a:t>1300 €</a:t>
                      </a:r>
                      <a:endParaRPr lang="es-ES" sz="1800" dirty="0">
                        <a:solidFill>
                          <a:srgbClr val="31849B"/>
                        </a:solidFill>
                        <a:effectLst/>
                        <a:latin typeface="Times New Roman"/>
                        <a:ea typeface="Times New Roman"/>
                        <a:cs typeface="Times New Roman"/>
                      </a:endParaRPr>
                    </a:p>
                  </a:txBody>
                  <a:tcPr marL="98254" marR="98254" marT="0" marB="0"/>
                </a:tc>
              </a:tr>
            </a:tbl>
          </a:graphicData>
        </a:graphic>
      </p:graphicFrame>
      <p:sp>
        <p:nvSpPr>
          <p:cNvPr id="39963" name="5 CuadroTexto"/>
          <p:cNvSpPr txBox="1">
            <a:spLocks noChangeArrowheads="1"/>
          </p:cNvSpPr>
          <p:nvPr/>
        </p:nvSpPr>
        <p:spPr bwMode="auto">
          <a:xfrm>
            <a:off x="271463" y="5949950"/>
            <a:ext cx="5308600" cy="460375"/>
          </a:xfrm>
          <a:prstGeom prst="rect">
            <a:avLst/>
          </a:prstGeom>
          <a:noFill/>
          <a:ln w="9525">
            <a:noFill/>
            <a:miter lim="800000"/>
            <a:headEnd/>
            <a:tailEnd/>
          </a:ln>
        </p:spPr>
        <p:txBody>
          <a:bodyPr>
            <a:spAutoFit/>
          </a:bodyPr>
          <a:lstStyle/>
          <a:p>
            <a:r>
              <a:rPr lang="en-GB">
                <a:latin typeface="Tw Cen MT" pitchFamily="34" charset="0"/>
              </a:rPr>
              <a:t>13,050 + 1300 = 14,350 € </a:t>
            </a:r>
            <a:r>
              <a:rPr lang="en-GB" sz="2400">
                <a:latin typeface="Tw Cen MT" pitchFamily="34" charset="0"/>
              </a:rPr>
              <a:t>≈ </a:t>
            </a:r>
            <a:r>
              <a:rPr lang="en-GB">
                <a:latin typeface="Tw Cen MT" pitchFamily="34" charset="0"/>
              </a:rPr>
              <a:t>14000 – 15000 €</a:t>
            </a:r>
          </a:p>
        </p:txBody>
      </p:sp>
      <p:sp>
        <p:nvSpPr>
          <p:cNvPr id="39964" name="7 CuadroTexto"/>
          <p:cNvSpPr txBox="1">
            <a:spLocks noChangeArrowheads="1"/>
          </p:cNvSpPr>
          <p:nvPr/>
        </p:nvSpPr>
        <p:spPr bwMode="auto">
          <a:xfrm>
            <a:off x="5867400" y="2009775"/>
            <a:ext cx="2952750" cy="3970338"/>
          </a:xfrm>
          <a:prstGeom prst="rect">
            <a:avLst/>
          </a:prstGeom>
          <a:noFill/>
          <a:ln w="9525">
            <a:noFill/>
            <a:miter lim="800000"/>
            <a:headEnd/>
            <a:tailEnd/>
          </a:ln>
        </p:spPr>
        <p:txBody>
          <a:bodyPr>
            <a:spAutoFit/>
          </a:bodyPr>
          <a:lstStyle/>
          <a:p>
            <a:r>
              <a:rPr lang="en-US">
                <a:latin typeface="Tw Cen MT" pitchFamily="34" charset="0"/>
              </a:rPr>
              <a:t>The budget for an installation of this size is between 14,000 and 15,000 €. Depending on the company to install and the chosen components. The time to recover the investment, or payback time is about 21 years, taking into account that the useful life of the installation is between 24 and 28 years. The investment can be somewhat risky. Also in the winter months and autumn consumption is not covered.</a:t>
            </a:r>
            <a:endParaRPr lang="en-GB">
              <a:latin typeface="Tw Cen M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3" y="404813"/>
            <a:ext cx="9180513" cy="990600"/>
          </a:xfrm>
        </p:spPr>
        <p:txBody>
          <a:bodyPr>
            <a:normAutofit fontScale="90000"/>
          </a:bodyPr>
          <a:lstStyle/>
          <a:p>
            <a:pPr fontAlgn="auto">
              <a:spcAft>
                <a:spcPts val="0"/>
              </a:spcAft>
              <a:defRPr/>
            </a:pPr>
            <a:r>
              <a:rPr lang="fr-FR" dirty="0" smtClean="0"/>
              <a:t/>
            </a:r>
            <a:br>
              <a:rPr lang="fr-FR" dirty="0" smtClean="0"/>
            </a:br>
            <a:endParaRPr lang="fr-FR" dirty="0"/>
          </a:p>
        </p:txBody>
      </p:sp>
      <p:sp>
        <p:nvSpPr>
          <p:cNvPr id="40962" name="Espace réservé du contenu 2"/>
          <p:cNvSpPr>
            <a:spLocks noGrp="1"/>
          </p:cNvSpPr>
          <p:nvPr>
            <p:ph sz="quarter" idx="1"/>
          </p:nvPr>
        </p:nvSpPr>
        <p:spPr>
          <a:xfrm>
            <a:off x="250825" y="1628775"/>
            <a:ext cx="8713788" cy="4679950"/>
          </a:xfrm>
        </p:spPr>
        <p:txBody>
          <a:bodyPr/>
          <a:lstStyle/>
          <a:p>
            <a:pPr>
              <a:buFont typeface="Wingdings" pitchFamily="2" charset="2"/>
              <a:buNone/>
            </a:pPr>
            <a:endParaRPr lang="en-GB" sz="1800" b="1" u="sng" smtClean="0"/>
          </a:p>
          <a:p>
            <a:pPr algn="ctr">
              <a:buFont typeface="Wingdings" pitchFamily="2" charset="2"/>
              <a:buChar char="q"/>
            </a:pPr>
            <a:endParaRPr lang="fr-FR" sz="1800" b="1" u="sng" smtClean="0"/>
          </a:p>
          <a:p>
            <a:pPr algn="ctr">
              <a:buFont typeface="Wingdings" pitchFamily="2" charset="2"/>
              <a:buChar char="q"/>
            </a:pPr>
            <a:endParaRPr lang="fr-FR" sz="1800" b="1"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5B8567F8-6B54-4043-A17A-5149ABFC7CC8}" type="slidenum">
              <a:rPr lang="fr-FR"/>
              <a:pPr>
                <a:defRPr/>
              </a:pPr>
              <a:t>24</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a:t>
            </a:r>
            <a:r>
              <a:rPr lang="fr-FR" sz="1600" dirty="0">
                <a:solidFill>
                  <a:schemeClr val="bg2">
                    <a:lumMod val="50000"/>
                  </a:schemeClr>
                </a:solidFill>
                <a:latin typeface="+mj-lt"/>
                <a:ea typeface="+mj-ea"/>
                <a:cs typeface="+mj-cs"/>
                <a:hlinkClick r:id="rId2" action="ppaction://hlinksldjump"/>
              </a:rPr>
              <a:t>Xavier</a:t>
            </a:r>
            <a:r>
              <a:rPr lang="fr-FR" sz="1600" dirty="0">
                <a:solidFill>
                  <a:schemeClr val="bg2">
                    <a:lumMod val="50000"/>
                  </a:schemeClr>
                </a:solidFill>
                <a:latin typeface="+mj-lt"/>
                <a:ea typeface="+mj-ea"/>
                <a:cs typeface="+mj-cs"/>
              </a:rPr>
              <a:t>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096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Tw Cen MT" pitchFamily="34" charset="0"/>
            </a:endParaRPr>
          </a:p>
        </p:txBody>
      </p:sp>
      <p:pic>
        <p:nvPicPr>
          <p:cNvPr id="40968" name="Picture 4" descr="https://encrypted-tbn3.gstatic.com/images?q=tbn:ANd9GcTpfvzy0Aq9wiEthdt26gJ2R5D11eDIv8_VyGS-13ATgvSDvrwJ3Q"/>
          <p:cNvPicPr>
            <a:picLocks noChangeAspect="1" noChangeArrowheads="1"/>
          </p:cNvPicPr>
          <p:nvPr/>
        </p:nvPicPr>
        <p:blipFill>
          <a:blip r:embed="rId3"/>
          <a:srcRect/>
          <a:stretch>
            <a:fillRect/>
          </a:stretch>
        </p:blipFill>
        <p:spPr bwMode="auto">
          <a:xfrm>
            <a:off x="2051050" y="4724400"/>
            <a:ext cx="5545138" cy="942975"/>
          </a:xfrm>
          <a:prstGeom prst="rect">
            <a:avLst/>
          </a:prstGeom>
          <a:noFill/>
          <a:ln w="9525">
            <a:noFill/>
            <a:miter lim="800000"/>
            <a:headEnd/>
            <a:tailEnd/>
          </a:ln>
        </p:spPr>
      </p:pic>
      <p:pic>
        <p:nvPicPr>
          <p:cNvPr id="40969" name="Picture 2" descr="https://encrypted-tbn1.gstatic.com/images?q=tbn:ANd9GcS2eEDLgctaUy48_XbrpnZDLII1FoU7Ulbloo8rp5hfW7eYYCo4"/>
          <p:cNvPicPr>
            <a:picLocks noChangeAspect="1" noChangeArrowheads="1"/>
          </p:cNvPicPr>
          <p:nvPr/>
        </p:nvPicPr>
        <p:blipFill>
          <a:blip r:embed="rId4"/>
          <a:srcRect/>
          <a:stretch>
            <a:fillRect/>
          </a:stretch>
        </p:blipFill>
        <p:spPr bwMode="auto">
          <a:xfrm>
            <a:off x="2268538" y="2205038"/>
            <a:ext cx="4824412" cy="204311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p:nvPr>
        </p:nvSpPr>
        <p:spPr>
          <a:xfrm>
            <a:off x="-36513" y="404813"/>
            <a:ext cx="9180513" cy="990600"/>
          </a:xfrm>
        </p:spPr>
        <p:txBody>
          <a:bodyPr/>
          <a:lstStyle/>
          <a:p>
            <a:r>
              <a:rPr lang="fr-FR" smtClean="0"/>
              <a:t>BIOGAS</a:t>
            </a:r>
          </a:p>
        </p:txBody>
      </p:sp>
      <p:sp>
        <p:nvSpPr>
          <p:cNvPr id="3" name="Espace réservé du contenu 2"/>
          <p:cNvSpPr>
            <a:spLocks noGrp="1"/>
          </p:cNvSpPr>
          <p:nvPr>
            <p:ph sz="quarter" idx="1"/>
          </p:nvPr>
        </p:nvSpPr>
        <p:spPr>
          <a:xfrm>
            <a:off x="250825" y="1628775"/>
            <a:ext cx="8713788" cy="4679950"/>
          </a:xfrm>
        </p:spPr>
        <p:txBody>
          <a:bodyPr/>
          <a:lstStyle/>
          <a:p>
            <a:pPr>
              <a:buFont typeface="Wingdings" pitchFamily="2" charset="2"/>
              <a:buNone/>
            </a:pPr>
            <a:r>
              <a:rPr lang="en-US" sz="2000" u="sng" smtClean="0"/>
              <a:t>RESOURCES  IN  KOMOSSA  AND  POTENTIAL ENERGY</a:t>
            </a:r>
          </a:p>
          <a:p>
            <a:pPr>
              <a:buFont typeface="Wingdings" pitchFamily="2" charset="2"/>
              <a:buChar char="Ø"/>
            </a:pPr>
            <a:r>
              <a:rPr lang="en-GB" sz="1800" b="1" u="sng" smtClean="0"/>
              <a:t>Crops </a:t>
            </a:r>
          </a:p>
          <a:p>
            <a:pPr lvl="1">
              <a:buFont typeface="Courier New" pitchFamily="49" charset="0"/>
              <a:buChar char="o"/>
            </a:pPr>
            <a:r>
              <a:rPr lang="en-GB" sz="1800" smtClean="0"/>
              <a:t>The main crop growing in Komossa is barley with 80% of the whole harvest</a:t>
            </a:r>
          </a:p>
          <a:p>
            <a:pPr lvl="1">
              <a:buFont typeface="Courier New" pitchFamily="49" charset="0"/>
              <a:buChar char="o"/>
            </a:pPr>
            <a:r>
              <a:rPr lang="en-GB" sz="1800" smtClean="0"/>
              <a:t>Total barley available = 388 ha</a:t>
            </a:r>
          </a:p>
          <a:p>
            <a:pPr lvl="1">
              <a:buFont typeface="Courier New" pitchFamily="49" charset="0"/>
              <a:buChar char="o"/>
            </a:pPr>
            <a:r>
              <a:rPr lang="en-GB" sz="1800" smtClean="0"/>
              <a:t>Total biogas production by barley ~ 690,000 m3</a:t>
            </a:r>
          </a:p>
          <a:p>
            <a:pPr>
              <a:buFont typeface="Wingdings" pitchFamily="2" charset="2"/>
              <a:buChar char="Ø"/>
            </a:pPr>
            <a:r>
              <a:rPr lang="en-GB" sz="1800" b="1" u="sng" smtClean="0"/>
              <a:t>Manure</a:t>
            </a:r>
          </a:p>
          <a:p>
            <a:pPr lvl="1">
              <a:buFont typeface="Courier New" pitchFamily="49" charset="0"/>
              <a:buChar char="o"/>
            </a:pPr>
            <a:r>
              <a:rPr lang="en-GB" sz="1800" smtClean="0"/>
              <a:t>Manure from cattle and pig of around 2500 animals </a:t>
            </a:r>
          </a:p>
          <a:p>
            <a:pPr lvl="1">
              <a:buFont typeface="Courier New" pitchFamily="49" charset="0"/>
              <a:buChar char="o"/>
            </a:pPr>
            <a:r>
              <a:rPr lang="en-GB" sz="1800" smtClean="0"/>
              <a:t>Total biogas from manure ~ 190,000 m3</a:t>
            </a:r>
          </a:p>
          <a:p>
            <a:pPr lvl="1">
              <a:buFont typeface="Courier New" pitchFamily="49" charset="0"/>
              <a:buChar char="o"/>
            </a:pPr>
            <a:endParaRPr lang="en-GB" sz="1800" smtClean="0"/>
          </a:p>
          <a:p>
            <a:pPr>
              <a:buFont typeface="Wingdings" pitchFamily="2" charset="2"/>
              <a:buChar char="Ø"/>
            </a:pPr>
            <a:r>
              <a:rPr lang="en-GB" sz="1800" b="1" u="sng" smtClean="0"/>
              <a:t>BIOGAS PRODUCTION</a:t>
            </a:r>
          </a:p>
          <a:p>
            <a:pPr>
              <a:buFont typeface="Wingdings" pitchFamily="2" charset="2"/>
              <a:buNone/>
            </a:pPr>
            <a:r>
              <a:rPr lang="en-GB" sz="1800" smtClean="0"/>
              <a:t>	</a:t>
            </a:r>
          </a:p>
          <a:p>
            <a:pPr>
              <a:buFont typeface="Wingdings" pitchFamily="2" charset="2"/>
              <a:buNone/>
            </a:pPr>
            <a:r>
              <a:rPr lang="en-GB" sz="1800" smtClean="0"/>
              <a:t>	</a:t>
            </a:r>
            <a:r>
              <a:rPr lang="en-GB" sz="2400" smtClean="0"/>
              <a:t>The biogas potential ~ </a:t>
            </a:r>
            <a:r>
              <a:rPr lang="en-GB" sz="2400" b="1" smtClean="0"/>
              <a:t>880,000</a:t>
            </a:r>
            <a:r>
              <a:rPr lang="en-GB" sz="2400" smtClean="0"/>
              <a:t> m3</a:t>
            </a:r>
            <a:endParaRPr lang="en-GB" sz="1800" smtClean="0"/>
          </a:p>
          <a:p>
            <a:pPr algn="ctr">
              <a:buFont typeface="Wingdings" pitchFamily="2" charset="2"/>
              <a:buChar char="q"/>
            </a:pPr>
            <a:endParaRPr lang="fr-FR" sz="1800" b="1"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8E4CAA6E-F4D6-4212-A529-A5A5381CA8DD}" type="slidenum">
              <a:rPr lang="fr-FR"/>
              <a:pPr>
                <a:defRPr/>
              </a:pPr>
              <a:t>25</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a:t>
            </a:r>
            <a:r>
              <a:rPr lang="fr-FR" sz="1600" dirty="0">
                <a:solidFill>
                  <a:schemeClr val="bg2">
                    <a:lumMod val="50000"/>
                  </a:schemeClr>
                </a:solidFill>
                <a:latin typeface="+mj-lt"/>
                <a:ea typeface="+mj-ea"/>
                <a:cs typeface="+mj-cs"/>
                <a:hlinkClick r:id="rId2" action="ppaction://hlinksldjump"/>
              </a:rPr>
              <a:t>Xavier</a:t>
            </a:r>
            <a:r>
              <a:rPr lang="fr-FR" sz="1600" dirty="0">
                <a:solidFill>
                  <a:schemeClr val="bg2">
                    <a:lumMod val="50000"/>
                  </a:schemeClr>
                </a:solidFill>
                <a:latin typeface="+mj-lt"/>
                <a:ea typeface="+mj-ea"/>
                <a:cs typeface="+mj-cs"/>
              </a:rPr>
              <a:t>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99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Tw Cen MT" pitchFamily="34" charset="0"/>
            </a:endParaRPr>
          </a:p>
        </p:txBody>
      </p:sp>
      <p:pic>
        <p:nvPicPr>
          <p:cNvPr id="41992" name="Picture 6" descr="https://encrypted-tbn1.gstatic.com/images?q=tbn:ANd9GcTEsX7oW4tPSmXufcduuoZh3CY7xzOoTJe9AOTp4o9ptECVM_vH"/>
          <p:cNvPicPr>
            <a:picLocks noChangeAspect="1" noChangeArrowheads="1"/>
          </p:cNvPicPr>
          <p:nvPr/>
        </p:nvPicPr>
        <p:blipFill>
          <a:blip r:embed="rId3"/>
          <a:srcRect/>
          <a:stretch>
            <a:fillRect/>
          </a:stretch>
        </p:blipFill>
        <p:spPr bwMode="auto">
          <a:xfrm>
            <a:off x="6443663" y="2924175"/>
            <a:ext cx="2520950" cy="1752600"/>
          </a:xfrm>
          <a:prstGeom prst="rect">
            <a:avLst/>
          </a:prstGeom>
          <a:noFill/>
          <a:ln w="9525">
            <a:noFill/>
            <a:miter lim="800000"/>
            <a:headEnd/>
            <a:tailEnd/>
          </a:ln>
        </p:spPr>
      </p:pic>
      <p:pic>
        <p:nvPicPr>
          <p:cNvPr id="41993" name="Picture 2" descr="http://blogs.telegraph.co.uk/news/files/2009/07/livestock.gif"/>
          <p:cNvPicPr>
            <a:picLocks noChangeAspect="1" noChangeArrowheads="1"/>
          </p:cNvPicPr>
          <p:nvPr/>
        </p:nvPicPr>
        <p:blipFill>
          <a:blip r:embed="rId4"/>
          <a:srcRect/>
          <a:stretch>
            <a:fillRect/>
          </a:stretch>
        </p:blipFill>
        <p:spPr bwMode="auto">
          <a:xfrm>
            <a:off x="5292725" y="4941888"/>
            <a:ext cx="3671888" cy="151765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p:nvPr>
        </p:nvSpPr>
        <p:spPr>
          <a:xfrm>
            <a:off x="-36513" y="404813"/>
            <a:ext cx="9180513" cy="990600"/>
          </a:xfrm>
        </p:spPr>
        <p:txBody>
          <a:bodyPr/>
          <a:lstStyle/>
          <a:p>
            <a:r>
              <a:rPr lang="fr-FR" smtClean="0"/>
              <a:t>BIOGAS</a:t>
            </a:r>
          </a:p>
        </p:txBody>
      </p:sp>
      <p:sp>
        <p:nvSpPr>
          <p:cNvPr id="3" name="Espace réservé du contenu 2"/>
          <p:cNvSpPr>
            <a:spLocks noGrp="1"/>
          </p:cNvSpPr>
          <p:nvPr>
            <p:ph sz="quarter" idx="1"/>
          </p:nvPr>
        </p:nvSpPr>
        <p:spPr>
          <a:xfrm>
            <a:off x="250825" y="1628775"/>
            <a:ext cx="8713788" cy="4679950"/>
          </a:xfrm>
        </p:spPr>
        <p:txBody>
          <a:bodyPr/>
          <a:lstStyle/>
          <a:p>
            <a:pPr>
              <a:buFont typeface="Wingdings" pitchFamily="2" charset="2"/>
              <a:buNone/>
            </a:pPr>
            <a:r>
              <a:rPr lang="en-US" sz="2000" u="sng" smtClean="0"/>
              <a:t>BRIEF DESCRIPTION ESTIMATION OF BIOGAS PLANT </a:t>
            </a:r>
          </a:p>
          <a:p>
            <a:pPr>
              <a:buFont typeface="Wingdings" pitchFamily="2" charset="2"/>
              <a:buChar char="Ø"/>
            </a:pPr>
            <a:r>
              <a:rPr lang="fr-FR" sz="1800" u="sng" smtClean="0"/>
              <a:t>Digester</a:t>
            </a:r>
          </a:p>
          <a:p>
            <a:pPr>
              <a:buFont typeface="Wingdings" pitchFamily="2" charset="2"/>
              <a:buNone/>
            </a:pPr>
            <a:r>
              <a:rPr lang="en-GB" sz="1800" smtClean="0"/>
              <a:t>	The digester is a concrete or steel tank which inside the </a:t>
            </a:r>
          </a:p>
          <a:p>
            <a:pPr>
              <a:buFont typeface="Wingdings" pitchFamily="2" charset="2"/>
              <a:buNone/>
            </a:pPr>
            <a:r>
              <a:rPr lang="en-GB" sz="1800" smtClean="0"/>
              <a:t>	 chemical reaction that produce biogas </a:t>
            </a:r>
            <a:endParaRPr lang="fr-FR" sz="1800" b="1" u="sng" smtClean="0"/>
          </a:p>
          <a:p>
            <a:pPr>
              <a:buFont typeface="Wingdings" pitchFamily="2" charset="2"/>
              <a:buChar char="Ø"/>
            </a:pPr>
            <a:r>
              <a:rPr lang="fr-FR" sz="1800" u="sng" smtClean="0"/>
              <a:t>Mixer</a:t>
            </a:r>
          </a:p>
          <a:p>
            <a:pPr>
              <a:buFont typeface="Wingdings" pitchFamily="2" charset="2"/>
              <a:buNone/>
            </a:pPr>
            <a:r>
              <a:rPr lang="fr-FR" sz="1800" smtClean="0"/>
              <a:t>	</a:t>
            </a:r>
            <a:r>
              <a:rPr lang="en-GB" sz="1800" smtClean="0"/>
              <a:t>Mixer homogenize the digester substrate and allowing</a:t>
            </a:r>
          </a:p>
          <a:p>
            <a:pPr>
              <a:buFont typeface="Wingdings" pitchFamily="2" charset="2"/>
              <a:buNone/>
            </a:pPr>
            <a:r>
              <a:rPr lang="en-GB" sz="1800" smtClean="0"/>
              <a:t>	a continued anaerobic digestion</a:t>
            </a:r>
          </a:p>
          <a:p>
            <a:pPr>
              <a:buFont typeface="Wingdings" pitchFamily="2" charset="2"/>
              <a:buChar char="Ø"/>
            </a:pPr>
            <a:r>
              <a:rPr lang="fr-FR" sz="1800" u="sng" smtClean="0"/>
              <a:t>Heating unit</a:t>
            </a:r>
          </a:p>
          <a:p>
            <a:pPr>
              <a:buFont typeface="Wingdings" pitchFamily="2" charset="2"/>
              <a:buNone/>
            </a:pPr>
            <a:r>
              <a:rPr lang="en-GB" sz="1800" smtClean="0"/>
              <a:t>	Network of pipes placed inside the digester that permits to fix a constant temperature in order to maintain bacteria living conditions</a:t>
            </a:r>
            <a:endParaRPr lang="fr-FR" sz="1800" b="1" u="sng" smtClean="0"/>
          </a:p>
          <a:p>
            <a:pPr>
              <a:buFont typeface="Wingdings" pitchFamily="2" charset="2"/>
              <a:buChar char="Ø"/>
            </a:pPr>
            <a:r>
              <a:rPr lang="fr-FR" sz="1800" u="sng" smtClean="0"/>
              <a:t>Gasholder</a:t>
            </a:r>
          </a:p>
          <a:p>
            <a:pPr>
              <a:buFont typeface="Wingdings" pitchFamily="2" charset="2"/>
              <a:buNone/>
            </a:pPr>
            <a:r>
              <a:rPr lang="en-GB" sz="1800" smtClean="0"/>
              <a:t>	Gas holder is design to store the biogas produced</a:t>
            </a:r>
            <a:endParaRPr lang="fr-FR" sz="1800" b="1"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72993D8C-4CAA-45E0-BFDF-84E94789F6ED}" type="slidenum">
              <a:rPr lang="fr-FR"/>
              <a:pPr>
                <a:defRPr/>
              </a:pPr>
              <a:t>26</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a:t>
            </a:r>
            <a:r>
              <a:rPr lang="fr-FR" sz="1600" dirty="0">
                <a:solidFill>
                  <a:schemeClr val="bg2">
                    <a:lumMod val="50000"/>
                  </a:schemeClr>
                </a:solidFill>
                <a:latin typeface="+mj-lt"/>
                <a:ea typeface="+mj-ea"/>
                <a:cs typeface="+mj-cs"/>
                <a:hlinkClick r:id="rId2" action="ppaction://hlinksldjump"/>
              </a:rPr>
              <a:t>Xavier</a:t>
            </a:r>
            <a:r>
              <a:rPr lang="fr-FR" sz="1600" dirty="0">
                <a:solidFill>
                  <a:schemeClr val="bg2">
                    <a:lumMod val="50000"/>
                  </a:schemeClr>
                </a:solidFill>
                <a:latin typeface="+mj-lt"/>
                <a:ea typeface="+mj-ea"/>
                <a:cs typeface="+mj-cs"/>
              </a:rPr>
              <a:t>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30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Tw Cen MT" pitchFamily="34" charset="0"/>
            </a:endParaRPr>
          </a:p>
        </p:txBody>
      </p:sp>
      <p:pic>
        <p:nvPicPr>
          <p:cNvPr id="43016" name="Picture 10" descr="https://encrypted-tbn1.gstatic.com/images?q=tbn:ANd9GcR0BlcwYZPPLPiPrTGKF5BGz4l4F4uXmzMn1hVSnvDLaazbE7jZTg"/>
          <p:cNvPicPr>
            <a:picLocks noChangeAspect="1" noChangeArrowheads="1"/>
          </p:cNvPicPr>
          <p:nvPr/>
        </p:nvPicPr>
        <p:blipFill>
          <a:blip r:embed="rId3"/>
          <a:srcRect/>
          <a:stretch>
            <a:fillRect/>
          </a:stretch>
        </p:blipFill>
        <p:spPr bwMode="auto">
          <a:xfrm>
            <a:off x="5867400" y="2060575"/>
            <a:ext cx="2881313" cy="2376488"/>
          </a:xfrm>
          <a:prstGeom prst="rect">
            <a:avLst/>
          </a:prstGeom>
          <a:noFill/>
          <a:ln w="9525">
            <a:noFill/>
            <a:miter lim="800000"/>
            <a:headEnd/>
            <a:tailEnd/>
          </a:ln>
        </p:spPr>
      </p:pic>
      <p:pic>
        <p:nvPicPr>
          <p:cNvPr id="43017" name="Picture 12" descr="https://encrypted-tbn2.gstatic.com/images?q=tbn:ANd9GcQYFIRfyt8HPlVNgCtLyismry3p8q74fTGJ2x79r-f6pj6WJVRD"/>
          <p:cNvPicPr>
            <a:picLocks noChangeAspect="1" noChangeArrowheads="1"/>
          </p:cNvPicPr>
          <p:nvPr/>
        </p:nvPicPr>
        <p:blipFill>
          <a:blip r:embed="rId4"/>
          <a:srcRect/>
          <a:stretch>
            <a:fillRect/>
          </a:stretch>
        </p:blipFill>
        <p:spPr bwMode="auto">
          <a:xfrm>
            <a:off x="5580063" y="4941888"/>
            <a:ext cx="3168650" cy="1525587"/>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a:xfrm>
            <a:off x="-36513" y="404813"/>
            <a:ext cx="9180513" cy="990600"/>
          </a:xfrm>
        </p:spPr>
        <p:txBody>
          <a:bodyPr/>
          <a:lstStyle/>
          <a:p>
            <a:r>
              <a:rPr lang="fr-FR" smtClean="0"/>
              <a:t>BIOGAS</a:t>
            </a:r>
          </a:p>
        </p:txBody>
      </p:sp>
      <p:sp>
        <p:nvSpPr>
          <p:cNvPr id="3" name="Espace réservé du contenu 2"/>
          <p:cNvSpPr>
            <a:spLocks noGrp="1"/>
          </p:cNvSpPr>
          <p:nvPr>
            <p:ph sz="quarter" idx="1"/>
          </p:nvPr>
        </p:nvSpPr>
        <p:spPr>
          <a:xfrm>
            <a:off x="250825" y="1628775"/>
            <a:ext cx="8713788" cy="4679950"/>
          </a:xfrm>
        </p:spPr>
        <p:txBody>
          <a:bodyPr/>
          <a:lstStyle/>
          <a:p>
            <a:pPr>
              <a:buFont typeface="Wingdings" pitchFamily="2" charset="2"/>
              <a:buNone/>
            </a:pPr>
            <a:r>
              <a:rPr lang="en-US" sz="2000" u="sng" smtClean="0"/>
              <a:t>POSSIBLES USES OF BIOGAS PLANT </a:t>
            </a:r>
          </a:p>
          <a:p>
            <a:pPr>
              <a:buFont typeface="Wingdings" pitchFamily="2" charset="2"/>
              <a:buChar char="Ø"/>
            </a:pPr>
            <a:r>
              <a:rPr lang="en-US" sz="2000" u="sng" smtClean="0"/>
              <a:t>Cogeneration (CHP)</a:t>
            </a:r>
          </a:p>
          <a:p>
            <a:pPr lvl="1">
              <a:buFont typeface="Arial" charset="0"/>
              <a:buChar char="•"/>
            </a:pPr>
            <a:r>
              <a:rPr lang="en-GB" sz="1800" smtClean="0"/>
              <a:t>Cogeneration is the combined production of electrical and useful thermal energy from the same primary energy source</a:t>
            </a:r>
          </a:p>
          <a:p>
            <a:pPr lvl="1">
              <a:buFont typeface="Arial" charset="0"/>
              <a:buChar char="•"/>
            </a:pPr>
            <a:r>
              <a:rPr lang="en-GB" sz="1800" smtClean="0"/>
              <a:t>While the power production is generated by a combustion engine, the heat spread is absorbed by recovery unit.</a:t>
            </a:r>
          </a:p>
          <a:p>
            <a:pPr lvl="1">
              <a:buFont typeface="Arial" charset="0"/>
              <a:buChar char="•"/>
            </a:pPr>
            <a:r>
              <a:rPr lang="en-GB" sz="1800" smtClean="0"/>
              <a:t>Efficiency can reach 90%</a:t>
            </a:r>
            <a:endParaRPr lang="en-US" sz="1800" smtClean="0"/>
          </a:p>
          <a:p>
            <a:pPr>
              <a:buFont typeface="Wingdings" pitchFamily="2" charset="2"/>
              <a:buChar char="Ø"/>
            </a:pPr>
            <a:endParaRPr lang="en-US" sz="2000" u="sng" smtClean="0"/>
          </a:p>
          <a:p>
            <a:pPr>
              <a:buFont typeface="Wingdings" pitchFamily="2" charset="2"/>
              <a:buChar char="Ø"/>
            </a:pPr>
            <a:r>
              <a:rPr lang="en-US" sz="2000" u="sng" smtClean="0"/>
              <a:t>Upgrading biogas</a:t>
            </a:r>
          </a:p>
          <a:p>
            <a:pPr lvl="1">
              <a:buFont typeface="Arial" charset="0"/>
              <a:buChar char="•"/>
            </a:pPr>
            <a:r>
              <a:rPr lang="en-US" sz="1800" smtClean="0"/>
              <a:t>Biogas has around 60% of methane</a:t>
            </a:r>
          </a:p>
          <a:p>
            <a:pPr lvl="1">
              <a:buFont typeface="Arial" charset="0"/>
              <a:buChar char="•"/>
            </a:pPr>
            <a:r>
              <a:rPr lang="en-US" sz="1800" smtClean="0"/>
              <a:t>With appropriate equipment  </a:t>
            </a:r>
          </a:p>
          <a:p>
            <a:pPr lvl="1">
              <a:buFont typeface="Wingdings 2" pitchFamily="18" charset="2"/>
              <a:buNone/>
            </a:pPr>
            <a:r>
              <a:rPr lang="en-US" sz="1800" smtClean="0"/>
              <a:t>	biomethane can be obtained having 97% of methane</a:t>
            </a:r>
          </a:p>
          <a:p>
            <a:pPr lvl="1">
              <a:buFont typeface="Arial" charset="0"/>
              <a:buChar char="•"/>
            </a:pPr>
            <a:r>
              <a:rPr lang="en-US" sz="1800" smtClean="0"/>
              <a:t>This biomethane can be sold like fuel for vehicles</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766B7B15-7200-49B7-A8EE-CBE429D13E5B}" type="slidenum">
              <a:rPr lang="fr-FR"/>
              <a:pPr>
                <a:defRPr/>
              </a:pPr>
              <a:t>27</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a:t>
            </a:r>
            <a:r>
              <a:rPr lang="fr-FR" sz="1600" dirty="0">
                <a:solidFill>
                  <a:schemeClr val="bg2">
                    <a:lumMod val="50000"/>
                  </a:schemeClr>
                </a:solidFill>
                <a:latin typeface="+mj-lt"/>
                <a:ea typeface="+mj-ea"/>
                <a:cs typeface="+mj-cs"/>
                <a:hlinkClick r:id="rId2" action="ppaction://hlinksldjump"/>
              </a:rPr>
              <a:t>Xavier</a:t>
            </a:r>
            <a:r>
              <a:rPr lang="fr-FR" sz="1600" dirty="0">
                <a:solidFill>
                  <a:schemeClr val="bg2">
                    <a:lumMod val="50000"/>
                  </a:schemeClr>
                </a:solidFill>
                <a:latin typeface="+mj-lt"/>
                <a:ea typeface="+mj-ea"/>
                <a:cs typeface="+mj-cs"/>
              </a:rPr>
              <a:t>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403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Tw Cen MT" pitchFamily="34" charset="0"/>
            </a:endParaRPr>
          </a:p>
        </p:txBody>
      </p:sp>
      <p:pic>
        <p:nvPicPr>
          <p:cNvPr id="44040" name="Picture 2" descr="https://encrypted-tbn3.gstatic.com/images?q=tbn:ANd9GcQbN0n6DqbozorSviHXvYfzt5n84qFCyN8dDbjhqza872FupcvQ"/>
          <p:cNvPicPr>
            <a:picLocks noChangeAspect="1" noChangeArrowheads="1"/>
          </p:cNvPicPr>
          <p:nvPr/>
        </p:nvPicPr>
        <p:blipFill>
          <a:blip r:embed="rId3"/>
          <a:srcRect/>
          <a:stretch>
            <a:fillRect/>
          </a:stretch>
        </p:blipFill>
        <p:spPr bwMode="auto">
          <a:xfrm>
            <a:off x="3492500" y="3500438"/>
            <a:ext cx="2303463" cy="1362075"/>
          </a:xfrm>
          <a:prstGeom prst="rect">
            <a:avLst/>
          </a:prstGeom>
          <a:noFill/>
          <a:ln w="9525">
            <a:noFill/>
            <a:miter lim="800000"/>
            <a:headEnd/>
            <a:tailEnd/>
          </a:ln>
        </p:spPr>
      </p:pic>
      <p:pic>
        <p:nvPicPr>
          <p:cNvPr id="44041" name="Picture 4" descr="https://encrypted-tbn1.gstatic.com/images?q=tbn:ANd9GcQqE_Xv-HzErzGqrWClnfHvWLPjOZz2PTXoJT38hZMLc49rAFxwCA"/>
          <p:cNvPicPr>
            <a:picLocks noChangeAspect="1" noChangeArrowheads="1"/>
          </p:cNvPicPr>
          <p:nvPr/>
        </p:nvPicPr>
        <p:blipFill>
          <a:blip r:embed="rId4"/>
          <a:srcRect/>
          <a:stretch>
            <a:fillRect/>
          </a:stretch>
        </p:blipFill>
        <p:spPr bwMode="auto">
          <a:xfrm>
            <a:off x="6011863" y="3500438"/>
            <a:ext cx="2952750" cy="2808287"/>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xfrm>
            <a:off x="-36513" y="404813"/>
            <a:ext cx="9180513" cy="990600"/>
          </a:xfrm>
        </p:spPr>
        <p:txBody>
          <a:bodyPr/>
          <a:lstStyle/>
          <a:p>
            <a:r>
              <a:rPr lang="fr-FR" smtClean="0"/>
              <a:t>BIOGAS</a:t>
            </a:r>
          </a:p>
        </p:txBody>
      </p:sp>
      <p:sp>
        <p:nvSpPr>
          <p:cNvPr id="3" name="Espace réservé du contenu 2"/>
          <p:cNvSpPr>
            <a:spLocks noGrp="1"/>
          </p:cNvSpPr>
          <p:nvPr>
            <p:ph sz="quarter" idx="1"/>
          </p:nvPr>
        </p:nvSpPr>
        <p:spPr>
          <a:xfrm>
            <a:off x="250825" y="1628775"/>
            <a:ext cx="8713788" cy="4679950"/>
          </a:xfrm>
        </p:spPr>
        <p:txBody>
          <a:bodyPr/>
          <a:lstStyle/>
          <a:p>
            <a:pPr>
              <a:buFont typeface="Wingdings" pitchFamily="2" charset="2"/>
              <a:buNone/>
            </a:pPr>
            <a:r>
              <a:rPr lang="en-US" sz="2000" u="sng" smtClean="0"/>
              <a:t>ECONOMICAL  ESTIMATION OF BIOGAS PLANT AND POSSIBLE CHOICES</a:t>
            </a:r>
          </a:p>
          <a:p>
            <a:pPr>
              <a:buFont typeface="Wingdings" pitchFamily="2" charset="2"/>
              <a:buChar char="Ø"/>
            </a:pPr>
            <a:r>
              <a:rPr lang="en-US" sz="2000" u="sng" smtClean="0"/>
              <a:t>Biogas plant</a:t>
            </a:r>
          </a:p>
          <a:p>
            <a:pPr lvl="1">
              <a:buFont typeface="Courier New" pitchFamily="49" charset="0"/>
              <a:buChar char="o"/>
            </a:pPr>
            <a:r>
              <a:rPr lang="en-US" sz="2000" smtClean="0"/>
              <a:t>The whole cost of a biogas plant  with this characteristics cost around </a:t>
            </a:r>
            <a:r>
              <a:rPr lang="en-US" sz="2000" b="1" smtClean="0"/>
              <a:t>1,250,000</a:t>
            </a:r>
            <a:r>
              <a:rPr lang="en-US" sz="2000" smtClean="0"/>
              <a:t> € </a:t>
            </a:r>
          </a:p>
          <a:p>
            <a:pPr lvl="1">
              <a:buFont typeface="Courier New" pitchFamily="49" charset="0"/>
              <a:buChar char="o"/>
            </a:pPr>
            <a:r>
              <a:rPr lang="en-US" sz="2000" smtClean="0"/>
              <a:t>Payback of this installation is </a:t>
            </a:r>
            <a:r>
              <a:rPr lang="en-US" sz="2000" b="1" smtClean="0"/>
              <a:t>10 years</a:t>
            </a:r>
          </a:p>
          <a:p>
            <a:pPr>
              <a:buFont typeface="Wingdings" pitchFamily="2" charset="2"/>
              <a:buNone/>
            </a:pPr>
            <a:endParaRPr lang="en-US" sz="2000" b="1" smtClean="0"/>
          </a:p>
          <a:p>
            <a:pPr>
              <a:buFont typeface="Wingdings" pitchFamily="2" charset="2"/>
              <a:buChar char="Ø"/>
            </a:pPr>
            <a:r>
              <a:rPr lang="en-US" sz="2000" u="sng" smtClean="0"/>
              <a:t>Upgrading biogas</a:t>
            </a:r>
          </a:p>
          <a:p>
            <a:pPr lvl="1">
              <a:buFont typeface="Courier New" pitchFamily="49" charset="0"/>
              <a:buChar char="o"/>
            </a:pPr>
            <a:r>
              <a:rPr lang="en-US" sz="2000" smtClean="0"/>
              <a:t>The suitable equipment cost </a:t>
            </a:r>
            <a:r>
              <a:rPr lang="en-US" sz="2000" b="1" smtClean="0"/>
              <a:t>400,000 </a:t>
            </a:r>
            <a:r>
              <a:rPr lang="en-US" sz="2000" smtClean="0"/>
              <a:t>€</a:t>
            </a:r>
          </a:p>
          <a:p>
            <a:pPr lvl="1">
              <a:buFont typeface="Courier New" pitchFamily="49" charset="0"/>
              <a:buChar char="o"/>
            </a:pPr>
            <a:r>
              <a:rPr lang="en-US" sz="2000" smtClean="0"/>
              <a:t>Selling the fuel obtained the benefit is close</a:t>
            </a:r>
          </a:p>
          <a:p>
            <a:pPr lvl="1">
              <a:buFont typeface="Wingdings 2" pitchFamily="18" charset="2"/>
              <a:buNone/>
            </a:pPr>
            <a:r>
              <a:rPr lang="en-US" sz="2000" smtClean="0"/>
              <a:t>	 to </a:t>
            </a:r>
            <a:r>
              <a:rPr lang="en-US" sz="2000" b="1" smtClean="0"/>
              <a:t>380,000</a:t>
            </a:r>
            <a:r>
              <a:rPr lang="en-US" sz="2000" smtClean="0"/>
              <a:t> €/year</a:t>
            </a:r>
          </a:p>
          <a:p>
            <a:pPr>
              <a:buFont typeface="Wingdings" pitchFamily="2" charset="2"/>
              <a:buChar char="Ø"/>
            </a:pPr>
            <a:endParaRPr lang="en-US" sz="2000" b="1" smtClean="0"/>
          </a:p>
          <a:p>
            <a:pPr>
              <a:buFont typeface="Wingdings" pitchFamily="2" charset="2"/>
              <a:buChar char="Ø"/>
            </a:pPr>
            <a:endParaRPr lang="en-US" sz="200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4AF155B9-B569-4C57-8ACE-4CC03DF33466}" type="slidenum">
              <a:rPr lang="fr-FR"/>
              <a:pPr>
                <a:defRPr/>
              </a:pPr>
              <a:t>28</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a:t>
            </a:r>
            <a:r>
              <a:rPr lang="fr-FR" sz="1600" dirty="0">
                <a:solidFill>
                  <a:schemeClr val="bg2">
                    <a:lumMod val="50000"/>
                  </a:schemeClr>
                </a:solidFill>
                <a:latin typeface="+mj-lt"/>
                <a:ea typeface="+mj-ea"/>
                <a:cs typeface="+mj-cs"/>
                <a:hlinkClick r:id="rId2" action="ppaction://hlinksldjump"/>
              </a:rPr>
              <a:t>Xavier</a:t>
            </a:r>
            <a:r>
              <a:rPr lang="fr-FR" sz="1600" dirty="0">
                <a:solidFill>
                  <a:schemeClr val="bg2">
                    <a:lumMod val="50000"/>
                  </a:schemeClr>
                </a:solidFill>
                <a:latin typeface="+mj-lt"/>
                <a:ea typeface="+mj-ea"/>
                <a:cs typeface="+mj-cs"/>
              </a:rPr>
              <a:t>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50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Tw Cen MT" pitchFamily="34" charset="0"/>
            </a:endParaRPr>
          </a:p>
        </p:txBody>
      </p:sp>
      <p:pic>
        <p:nvPicPr>
          <p:cNvPr id="45064" name="Picture 2" descr="https://encrypted-tbn1.gstatic.com/images?q=tbn:ANd9GcTKGTJmWBchRQ0ynpsa9x11h5XBAcaMy6uDSAp8-sTEDgHNG61m"/>
          <p:cNvPicPr>
            <a:picLocks noChangeAspect="1" noChangeArrowheads="1"/>
          </p:cNvPicPr>
          <p:nvPr/>
        </p:nvPicPr>
        <p:blipFill>
          <a:blip r:embed="rId3"/>
          <a:srcRect/>
          <a:stretch>
            <a:fillRect/>
          </a:stretch>
        </p:blipFill>
        <p:spPr bwMode="auto">
          <a:xfrm>
            <a:off x="5580063" y="3141663"/>
            <a:ext cx="2479675" cy="2808287"/>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a:xfrm>
            <a:off x="-36513" y="404813"/>
            <a:ext cx="9180513" cy="990600"/>
          </a:xfrm>
        </p:spPr>
        <p:txBody>
          <a:bodyPr/>
          <a:lstStyle/>
          <a:p>
            <a:r>
              <a:rPr lang="fr-FR" smtClean="0"/>
              <a:t>BIOGAS</a:t>
            </a:r>
          </a:p>
        </p:txBody>
      </p:sp>
      <p:sp>
        <p:nvSpPr>
          <p:cNvPr id="3" name="Espace réservé du contenu 2"/>
          <p:cNvSpPr>
            <a:spLocks noGrp="1"/>
          </p:cNvSpPr>
          <p:nvPr>
            <p:ph sz="quarter" idx="1"/>
          </p:nvPr>
        </p:nvSpPr>
        <p:spPr>
          <a:xfrm>
            <a:off x="250825" y="1628775"/>
            <a:ext cx="8713788" cy="4679950"/>
          </a:xfrm>
        </p:spPr>
        <p:txBody>
          <a:bodyPr/>
          <a:lstStyle/>
          <a:p>
            <a:pPr>
              <a:buFont typeface="Wingdings" pitchFamily="2" charset="2"/>
              <a:buNone/>
            </a:pPr>
            <a:r>
              <a:rPr lang="en-US" sz="2000" u="sng" smtClean="0"/>
              <a:t>ECONOMICAL  ESTIMATION OF BIOGAS PLANT AND POSSIBLES CHOICES</a:t>
            </a:r>
          </a:p>
          <a:p>
            <a:pPr>
              <a:buFont typeface="Wingdings" pitchFamily="2" charset="2"/>
              <a:buChar char="Ø"/>
            </a:pPr>
            <a:r>
              <a:rPr lang="en-US" sz="2000" u="sng" smtClean="0"/>
              <a:t>Cogeneration (CHP)</a:t>
            </a:r>
          </a:p>
          <a:p>
            <a:pPr lvl="1">
              <a:buFont typeface="Arial" charset="0"/>
              <a:buChar char="•"/>
            </a:pPr>
            <a:r>
              <a:rPr lang="en-US" sz="1900" smtClean="0"/>
              <a:t>In biogas plant there is 2400 m3/day biogas flow</a:t>
            </a:r>
          </a:p>
          <a:p>
            <a:pPr lvl="1">
              <a:buFont typeface="Arial" charset="0"/>
              <a:buChar char="•"/>
            </a:pPr>
            <a:r>
              <a:rPr lang="en-US" sz="1900" smtClean="0"/>
              <a:t>The gas CHP engine needed cost around </a:t>
            </a:r>
            <a:r>
              <a:rPr lang="en-US" sz="1900" b="1" smtClean="0"/>
              <a:t>500,000</a:t>
            </a:r>
            <a:r>
              <a:rPr lang="en-US" sz="1900" smtClean="0"/>
              <a:t> €</a:t>
            </a:r>
          </a:p>
          <a:p>
            <a:pPr lvl="1">
              <a:buFont typeface="Arial" charset="0"/>
              <a:buChar char="•"/>
            </a:pPr>
            <a:r>
              <a:rPr lang="en-US" sz="1900" smtClean="0"/>
              <a:t>Selling the electricity production the benefit can reach </a:t>
            </a:r>
          </a:p>
          <a:p>
            <a:pPr lvl="1">
              <a:buFont typeface="Wingdings 2" pitchFamily="18" charset="2"/>
              <a:buNone/>
            </a:pPr>
            <a:r>
              <a:rPr lang="en-US" sz="1900" smtClean="0"/>
              <a:t>	over </a:t>
            </a:r>
            <a:r>
              <a:rPr lang="en-US" sz="1900" b="1" smtClean="0"/>
              <a:t>200,000</a:t>
            </a:r>
            <a:r>
              <a:rPr lang="en-US" sz="1900" smtClean="0"/>
              <a:t> €/year</a:t>
            </a:r>
          </a:p>
          <a:p>
            <a:pPr lvl="1">
              <a:buFont typeface="Arial" charset="0"/>
              <a:buChar char="•"/>
            </a:pPr>
            <a:r>
              <a:rPr lang="en-US" sz="1900" b="1" smtClean="0"/>
              <a:t>The whole heating need </a:t>
            </a:r>
            <a:r>
              <a:rPr lang="en-US" sz="1900" smtClean="0"/>
              <a:t>in Komossa would be </a:t>
            </a:r>
          </a:p>
          <a:p>
            <a:pPr lvl="1">
              <a:buFont typeface="Wingdings 2" pitchFamily="18" charset="2"/>
              <a:buNone/>
            </a:pPr>
            <a:r>
              <a:rPr lang="en-US" sz="1900" smtClean="0"/>
              <a:t>	covered </a:t>
            </a:r>
          </a:p>
          <a:p>
            <a:pPr lvl="1">
              <a:buFont typeface="Arial" charset="0"/>
              <a:buChar char="•"/>
            </a:pPr>
            <a:r>
              <a:rPr lang="en-US" sz="1900" smtClean="0"/>
              <a:t>But is needed a district system to distribute </a:t>
            </a:r>
          </a:p>
          <a:p>
            <a:pPr lvl="1">
              <a:buFont typeface="Wingdings 2" pitchFamily="18" charset="2"/>
              <a:buNone/>
            </a:pPr>
            <a:r>
              <a:rPr lang="en-US" sz="1900" smtClean="0"/>
              <a:t>	the heating</a:t>
            </a:r>
          </a:p>
          <a:p>
            <a:pPr lvl="1">
              <a:buFont typeface="Arial" charset="0"/>
              <a:buChar char="•"/>
            </a:pPr>
            <a:r>
              <a:rPr lang="en-US" sz="1900" smtClean="0"/>
              <a:t>The district heating needed cost bit over </a:t>
            </a:r>
            <a:r>
              <a:rPr lang="en-US" sz="1900" b="1" smtClean="0"/>
              <a:t>3,000,000</a:t>
            </a:r>
            <a:r>
              <a:rPr lang="en-US" sz="1900" smtClean="0"/>
              <a:t> €</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0E07994C-B1DD-4051-86F4-C9FBB004F489}" type="slidenum">
              <a:rPr lang="fr-FR"/>
              <a:pPr>
                <a:defRPr/>
              </a:pPr>
              <a:t>29</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a:t>
            </a:r>
            <a:r>
              <a:rPr lang="fr-FR" sz="1600" dirty="0">
                <a:solidFill>
                  <a:schemeClr val="bg2">
                    <a:lumMod val="50000"/>
                  </a:schemeClr>
                </a:solidFill>
                <a:latin typeface="+mj-lt"/>
                <a:ea typeface="+mj-ea"/>
                <a:cs typeface="+mj-cs"/>
                <a:hlinkClick r:id="rId2" action="ppaction://hlinksldjump"/>
              </a:rPr>
              <a:t>Xavier</a:t>
            </a:r>
            <a:r>
              <a:rPr lang="fr-FR" sz="1600" dirty="0">
                <a:solidFill>
                  <a:schemeClr val="bg2">
                    <a:lumMod val="50000"/>
                  </a:schemeClr>
                </a:solidFill>
                <a:latin typeface="+mj-lt"/>
                <a:ea typeface="+mj-ea"/>
                <a:cs typeface="+mj-cs"/>
              </a:rPr>
              <a:t>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608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Tw Cen MT" pitchFamily="34" charset="0"/>
            </a:endParaRPr>
          </a:p>
        </p:txBody>
      </p:sp>
      <p:pic>
        <p:nvPicPr>
          <p:cNvPr id="46088" name="Picture 6" descr="https://encrypted-tbn0.gstatic.com/images?q=tbn:ANd9GcRkHT35rO-PyCt000dq-ztrG6iPHQrehw-qi65YoVDIV2oCvxn8"/>
          <p:cNvPicPr>
            <a:picLocks noChangeAspect="1" noChangeArrowheads="1"/>
          </p:cNvPicPr>
          <p:nvPr/>
        </p:nvPicPr>
        <p:blipFill>
          <a:blip r:embed="rId3"/>
          <a:srcRect/>
          <a:stretch>
            <a:fillRect/>
          </a:stretch>
        </p:blipFill>
        <p:spPr bwMode="auto">
          <a:xfrm>
            <a:off x="6300788" y="2205038"/>
            <a:ext cx="2663825" cy="403225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36513" y="404813"/>
            <a:ext cx="9180513" cy="990600"/>
          </a:xfrm>
        </p:spPr>
        <p:txBody>
          <a:bodyPr/>
          <a:lstStyle/>
          <a:p>
            <a:r>
              <a:rPr lang="fr-FR" smtClean="0"/>
              <a:t>Insulation</a:t>
            </a:r>
          </a:p>
        </p:txBody>
      </p:sp>
      <p:sp>
        <p:nvSpPr>
          <p:cNvPr id="3" name="Espace réservé du contenu 2"/>
          <p:cNvSpPr>
            <a:spLocks noGrp="1"/>
          </p:cNvSpPr>
          <p:nvPr>
            <p:ph sz="quarter" idx="1"/>
          </p:nvPr>
        </p:nvSpPr>
        <p:spPr>
          <a:xfrm>
            <a:off x="250825" y="1628775"/>
            <a:ext cx="8713788" cy="4679950"/>
          </a:xfrm>
        </p:spPr>
        <p:txBody>
          <a:bodyPr>
            <a:normAutofit lnSpcReduction="10000"/>
          </a:bodyPr>
          <a:lstStyle/>
          <a:p>
            <a:pPr marL="320040" indent="-320040" fontAlgn="auto">
              <a:spcAft>
                <a:spcPts val="0"/>
              </a:spcAft>
              <a:buFont typeface="Wingdings"/>
              <a:buChar char=""/>
              <a:defRPr/>
            </a:pPr>
            <a:r>
              <a:rPr lang="en-US" sz="2400" dirty="0" smtClean="0"/>
              <a:t>Short payback time</a:t>
            </a:r>
          </a:p>
          <a:p>
            <a:pPr marL="320040" indent="-320040" fontAlgn="auto">
              <a:spcAft>
                <a:spcPts val="0"/>
              </a:spcAft>
              <a:buFont typeface="Wingdings"/>
              <a:buChar char=""/>
              <a:defRPr/>
            </a:pPr>
            <a:r>
              <a:rPr lang="en-US" sz="2400" dirty="0" smtClean="0"/>
              <a:t>Save a lot of money</a:t>
            </a:r>
          </a:p>
          <a:p>
            <a:pPr marL="320040" indent="-320040" fontAlgn="auto">
              <a:spcAft>
                <a:spcPts val="0"/>
              </a:spcAft>
              <a:buFont typeface="Wingdings"/>
              <a:buChar char=""/>
              <a:defRPr/>
            </a:pPr>
            <a:r>
              <a:rPr lang="en-US" sz="2400" dirty="0" smtClean="0"/>
              <a:t>Live healthier</a:t>
            </a:r>
          </a:p>
          <a:p>
            <a:pPr marL="320040" indent="-320040" fontAlgn="auto">
              <a:spcAft>
                <a:spcPts val="0"/>
              </a:spcAft>
              <a:buFont typeface="Wingdings"/>
              <a:buChar char=""/>
              <a:defRPr/>
            </a:pPr>
            <a:r>
              <a:rPr lang="en-US" sz="2400" dirty="0" smtClean="0"/>
              <a:t>Help the environment</a:t>
            </a:r>
          </a:p>
          <a:p>
            <a:pPr marL="320040" indent="-320040" fontAlgn="auto">
              <a:spcAft>
                <a:spcPts val="0"/>
              </a:spcAft>
              <a:buFont typeface="Wingdings"/>
              <a:buChar char=""/>
              <a:defRPr/>
            </a:pPr>
            <a:endParaRPr lang="en-US" sz="2400" dirty="0" smtClean="0"/>
          </a:p>
          <a:p>
            <a:pPr marL="640080" lvl="1" indent="-274320" fontAlgn="auto">
              <a:spcAft>
                <a:spcPts val="0"/>
              </a:spcAft>
              <a:buFont typeface="Wingdings 2"/>
              <a:buChar char=""/>
              <a:defRPr/>
            </a:pPr>
            <a:endParaRPr lang="en-US" sz="1800" dirty="0"/>
          </a:p>
          <a:p>
            <a:pPr marL="640080" lvl="1" indent="-274320" fontAlgn="auto">
              <a:spcAft>
                <a:spcPts val="0"/>
              </a:spcAft>
              <a:buFont typeface="Wingdings 2"/>
              <a:buChar char=""/>
              <a:defRPr/>
            </a:pPr>
            <a:endParaRPr lang="en-US" sz="1800" dirty="0" smtClean="0"/>
          </a:p>
          <a:p>
            <a:pPr marL="640080" lvl="1" indent="-274320" fontAlgn="auto">
              <a:spcAft>
                <a:spcPts val="0"/>
              </a:spcAft>
              <a:buFont typeface="Wingdings 2"/>
              <a:buChar char=""/>
              <a:defRPr/>
            </a:pPr>
            <a:endParaRPr lang="en-US" sz="1800" dirty="0" smtClean="0"/>
          </a:p>
          <a:p>
            <a:pPr marL="320040" indent="-320040" fontAlgn="auto">
              <a:spcAft>
                <a:spcPts val="0"/>
              </a:spcAft>
              <a:buFont typeface="Wingdings"/>
              <a:buChar char=""/>
              <a:defRPr/>
            </a:pPr>
            <a:r>
              <a:rPr lang="en-US" sz="2400" dirty="0" smtClean="0"/>
              <a:t>Passive house</a:t>
            </a:r>
          </a:p>
          <a:p>
            <a:pPr marL="640080" lvl="1" indent="-274320" fontAlgn="auto">
              <a:spcAft>
                <a:spcPts val="0"/>
              </a:spcAft>
              <a:buFont typeface="Wingdings 2"/>
              <a:buChar char=""/>
              <a:defRPr/>
            </a:pPr>
            <a:r>
              <a:rPr lang="en-US" sz="1800" dirty="0" smtClean="0"/>
              <a:t>No warmth or cold gets lost through the insulation</a:t>
            </a:r>
          </a:p>
          <a:p>
            <a:pPr marL="640080" lvl="1" indent="-274320" fontAlgn="auto">
              <a:spcAft>
                <a:spcPts val="0"/>
              </a:spcAft>
              <a:buFont typeface="Wingdings 2"/>
              <a:buChar char=""/>
              <a:defRPr/>
            </a:pPr>
            <a:r>
              <a:rPr lang="en-US" sz="1800" dirty="0" smtClean="0"/>
              <a:t>No energy needed to maintain a suitable temperature</a:t>
            </a:r>
          </a:p>
          <a:p>
            <a:pPr marL="640080" lvl="1" indent="-274320" fontAlgn="auto">
              <a:spcAft>
                <a:spcPts val="0"/>
              </a:spcAft>
              <a:buFont typeface="Wingdings 2"/>
              <a:buChar char=""/>
              <a:defRPr/>
            </a:pPr>
            <a:r>
              <a:rPr lang="en-US" sz="1800" dirty="0" smtClean="0"/>
              <a:t>10 times more energy efficient than normal (existing) houses</a:t>
            </a:r>
          </a:p>
          <a:p>
            <a:pPr marL="640080" lvl="1" indent="-274320" fontAlgn="auto">
              <a:spcAft>
                <a:spcPts val="0"/>
              </a:spcAft>
              <a:buFont typeface="Wingdings 2"/>
              <a:buChar char=""/>
              <a:defRPr/>
            </a:pPr>
            <a:endParaRPr lang="en-US" sz="1800" dirty="0" smtClean="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u="sng" dirty="0"/>
          </a:p>
          <a:p>
            <a:pPr marL="320040" indent="-320040" fontAlgn="auto">
              <a:spcAft>
                <a:spcPts val="0"/>
              </a:spcAft>
              <a:buFont typeface="Wingdings"/>
              <a:buChar char=""/>
              <a:defRPr/>
            </a:pPr>
            <a:endParaRPr lang="fr-FR" sz="1800" u="sng" dirty="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3BA8AF3D-A0E9-4D6D-892F-AB029ACD29AC}" type="slidenum">
              <a:rPr lang="fr-FR"/>
              <a:pPr>
                <a:defRPr/>
              </a:pPr>
              <a:t>3</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hlinkClick r:id="rId2" action="ppaction://hlinksldjump"/>
              </a:rPr>
              <a:t>Rudy </a:t>
            </a:r>
            <a:r>
              <a:rPr lang="fr-FR" sz="1600" dirty="0">
                <a:solidFill>
                  <a:schemeClr val="bg2">
                    <a:lumMod val="50000"/>
                  </a:schemeClr>
                </a:solidFill>
                <a:latin typeface="+mj-lt"/>
                <a:ea typeface="+mj-ea"/>
                <a:cs typeface="+mj-cs"/>
              </a:rPr>
              <a:t>           Kristian             Xavier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9463" name="Picture 7" descr="http://www.lowenergyhouse.com/siteimages/diagrams/super-insulation-070508.gif"/>
          <p:cNvPicPr>
            <a:picLocks noChangeAspect="1" noChangeArrowheads="1"/>
          </p:cNvPicPr>
          <p:nvPr/>
        </p:nvPicPr>
        <p:blipFill>
          <a:blip r:embed="rId3"/>
          <a:srcRect/>
          <a:stretch>
            <a:fillRect/>
          </a:stretch>
        </p:blipFill>
        <p:spPr bwMode="auto">
          <a:xfrm>
            <a:off x="5508625" y="1628775"/>
            <a:ext cx="3511550"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p:nvPr>
        </p:nvSpPr>
        <p:spPr>
          <a:xfrm>
            <a:off x="-36513" y="404813"/>
            <a:ext cx="9180513" cy="990600"/>
          </a:xfrm>
        </p:spPr>
        <p:txBody>
          <a:bodyPr/>
          <a:lstStyle/>
          <a:p>
            <a:r>
              <a:rPr lang="fr-FR" smtClean="0"/>
              <a:t>BIOGAS</a:t>
            </a:r>
          </a:p>
        </p:txBody>
      </p:sp>
      <p:sp>
        <p:nvSpPr>
          <p:cNvPr id="3" name="Espace réservé du contenu 2"/>
          <p:cNvSpPr>
            <a:spLocks noGrp="1"/>
          </p:cNvSpPr>
          <p:nvPr>
            <p:ph sz="quarter" idx="1"/>
          </p:nvPr>
        </p:nvSpPr>
        <p:spPr>
          <a:xfrm>
            <a:off x="250825" y="1628775"/>
            <a:ext cx="8713788" cy="4679950"/>
          </a:xfrm>
        </p:spPr>
        <p:txBody>
          <a:bodyPr>
            <a:normAutofit lnSpcReduction="10000"/>
          </a:bodyPr>
          <a:lstStyle/>
          <a:p>
            <a:pPr marL="320040" indent="-320040" fontAlgn="auto">
              <a:spcAft>
                <a:spcPts val="0"/>
              </a:spcAft>
              <a:buFont typeface="Wingdings"/>
              <a:buNone/>
              <a:defRPr/>
            </a:pPr>
            <a:r>
              <a:rPr lang="en-US" sz="2000" u="sng" dirty="0" smtClean="0"/>
              <a:t>CONCLUSION</a:t>
            </a:r>
          </a:p>
          <a:p>
            <a:pPr marL="320040" indent="-320040" fontAlgn="auto">
              <a:spcAft>
                <a:spcPts val="0"/>
              </a:spcAft>
              <a:buFont typeface="Wingdings" pitchFamily="2" charset="2"/>
              <a:buChar char="Ø"/>
              <a:defRPr/>
            </a:pPr>
            <a:r>
              <a:rPr lang="en-US" sz="2000" u="sng" dirty="0" err="1" smtClean="0"/>
              <a:t>Advantatges</a:t>
            </a:r>
            <a:endParaRPr lang="en-US" sz="2000" u="sng" dirty="0" smtClean="0"/>
          </a:p>
          <a:p>
            <a:pPr marL="640080" lvl="1" indent="-274320" fontAlgn="auto">
              <a:spcAft>
                <a:spcPts val="0"/>
              </a:spcAft>
              <a:buFont typeface="Arial" pitchFamily="34" charset="0"/>
              <a:buChar char="•"/>
              <a:defRPr/>
            </a:pPr>
            <a:r>
              <a:rPr lang="en-US" sz="1700" dirty="0" smtClean="0"/>
              <a:t>Uninterrupted production</a:t>
            </a:r>
          </a:p>
          <a:p>
            <a:pPr marL="640080" lvl="1" indent="-274320" fontAlgn="auto">
              <a:spcAft>
                <a:spcPts val="0"/>
              </a:spcAft>
              <a:buFont typeface="Arial" pitchFamily="34" charset="0"/>
              <a:buChar char="•"/>
              <a:defRPr/>
            </a:pPr>
            <a:r>
              <a:rPr lang="en-US" sz="1700" dirty="0" smtClean="0"/>
              <a:t>Large working live (25 years)</a:t>
            </a:r>
          </a:p>
          <a:p>
            <a:pPr marL="640080" lvl="1" indent="-274320" fontAlgn="auto">
              <a:spcAft>
                <a:spcPts val="0"/>
              </a:spcAft>
              <a:buFont typeface="Arial" pitchFamily="34" charset="0"/>
              <a:buChar char="•"/>
              <a:defRPr/>
            </a:pPr>
            <a:r>
              <a:rPr lang="en-US" sz="1700" dirty="0" smtClean="0"/>
              <a:t>Low supervision and maintenance</a:t>
            </a:r>
          </a:p>
          <a:p>
            <a:pPr marL="640080" lvl="1" indent="-274320" fontAlgn="auto">
              <a:spcAft>
                <a:spcPts val="0"/>
              </a:spcAft>
              <a:buFont typeface="Arial" pitchFamily="34" charset="0"/>
              <a:buChar char="•"/>
              <a:defRPr/>
            </a:pPr>
            <a:r>
              <a:rPr lang="en-US" sz="1700" dirty="0" smtClean="0"/>
              <a:t>Contribution to decrease globally warm</a:t>
            </a:r>
          </a:p>
          <a:p>
            <a:pPr marL="640080" lvl="1" indent="-274320" fontAlgn="auto">
              <a:spcAft>
                <a:spcPts val="0"/>
              </a:spcAft>
              <a:buFont typeface="Arial" pitchFamily="34" charset="0"/>
              <a:buChar char="•"/>
              <a:defRPr/>
            </a:pPr>
            <a:r>
              <a:rPr lang="en-US" sz="1700" dirty="0" smtClean="0"/>
              <a:t>Interesting business to large period of time</a:t>
            </a:r>
          </a:p>
          <a:p>
            <a:pPr marL="640080" lvl="1" indent="-274320" fontAlgn="auto">
              <a:spcAft>
                <a:spcPts val="0"/>
              </a:spcAft>
              <a:buFont typeface="Arial" pitchFamily="34" charset="0"/>
              <a:buChar char="•"/>
              <a:defRPr/>
            </a:pPr>
            <a:r>
              <a:rPr lang="en-US" sz="1700" dirty="0" smtClean="0"/>
              <a:t>A considerable reduce of electricity and heat bill</a:t>
            </a:r>
          </a:p>
          <a:p>
            <a:pPr marL="640080" lvl="1" indent="-274320" fontAlgn="auto">
              <a:spcAft>
                <a:spcPts val="0"/>
              </a:spcAft>
              <a:buFont typeface="Arial" pitchFamily="34" charset="0"/>
              <a:buChar char="•"/>
              <a:defRPr/>
            </a:pPr>
            <a:r>
              <a:rPr lang="en-US" sz="1700" dirty="0" err="1" smtClean="0"/>
              <a:t>Biofuels</a:t>
            </a:r>
            <a:r>
              <a:rPr lang="en-US" sz="1700" dirty="0" smtClean="0"/>
              <a:t> technology is growing</a:t>
            </a:r>
          </a:p>
          <a:p>
            <a:pPr marL="320040" indent="-320040" fontAlgn="auto">
              <a:spcAft>
                <a:spcPts val="0"/>
              </a:spcAft>
              <a:buFont typeface="Wingdings" pitchFamily="2" charset="2"/>
              <a:buChar char="Ø"/>
              <a:defRPr/>
            </a:pPr>
            <a:r>
              <a:rPr lang="en-US" sz="2000" u="sng" dirty="0" smtClean="0"/>
              <a:t>Disadvantages</a:t>
            </a:r>
          </a:p>
          <a:p>
            <a:pPr marL="640080" lvl="1" indent="-274320" fontAlgn="auto">
              <a:spcAft>
                <a:spcPts val="0"/>
              </a:spcAft>
              <a:buFont typeface="Arial" pitchFamily="34" charset="0"/>
              <a:buChar char="•"/>
              <a:defRPr/>
            </a:pPr>
            <a:r>
              <a:rPr lang="en-US" sz="1900" dirty="0" smtClean="0"/>
              <a:t>Initial investment</a:t>
            </a:r>
          </a:p>
          <a:p>
            <a:pPr marL="640080" lvl="1" indent="-274320" fontAlgn="auto">
              <a:spcAft>
                <a:spcPts val="0"/>
              </a:spcAft>
              <a:buFont typeface="Arial" pitchFamily="34" charset="0"/>
              <a:buChar char="•"/>
              <a:defRPr/>
            </a:pPr>
            <a:r>
              <a:rPr lang="en-US" sz="1900" dirty="0" smtClean="0"/>
              <a:t>Necessary to make a decision about use of biogas</a:t>
            </a:r>
          </a:p>
          <a:p>
            <a:pPr marL="640080" lvl="1" indent="-274320" fontAlgn="auto">
              <a:spcAft>
                <a:spcPts val="0"/>
              </a:spcAft>
              <a:buFont typeface="Arial" pitchFamily="34" charset="0"/>
              <a:buChar char="•"/>
              <a:defRPr/>
            </a:pPr>
            <a:r>
              <a:rPr lang="en-US" sz="1900" dirty="0" smtClean="0"/>
              <a:t>Depending on decision the investment and the payback can increase significantly</a:t>
            </a:r>
          </a:p>
          <a:p>
            <a:pPr marL="640080" lvl="1" indent="-274320" fontAlgn="auto">
              <a:spcAft>
                <a:spcPts val="0"/>
              </a:spcAft>
              <a:buFont typeface="Arial" pitchFamily="34" charset="0"/>
              <a:buChar char="•"/>
              <a:defRPr/>
            </a:pPr>
            <a:r>
              <a:rPr lang="en-US" sz="1900" dirty="0" smtClean="0"/>
              <a:t> Possible troubles to </a:t>
            </a:r>
            <a:r>
              <a:rPr lang="en-US" sz="1900" dirty="0" err="1" smtClean="0"/>
              <a:t>peolpe</a:t>
            </a:r>
            <a:r>
              <a:rPr lang="en-US" sz="1900" dirty="0" smtClean="0"/>
              <a:t> caused for fuel transportation </a:t>
            </a:r>
          </a:p>
          <a:p>
            <a:pPr marL="640080" lvl="1" indent="-274320" fontAlgn="auto">
              <a:spcAft>
                <a:spcPts val="0"/>
              </a:spcAft>
              <a:buFont typeface="Arial" pitchFamily="34" charset="0"/>
              <a:buChar char="•"/>
              <a:defRPr/>
            </a:pPr>
            <a:endParaRPr lang="en-US" sz="1700" dirty="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4DE84DFC-1F90-48DB-A2B6-3A37B12B528D}" type="slidenum">
              <a:rPr lang="fr-FR"/>
              <a:pPr>
                <a:defRPr/>
              </a:pPr>
              <a:t>30</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a:t>
            </a:r>
            <a:r>
              <a:rPr lang="fr-FR" sz="1600" dirty="0">
                <a:solidFill>
                  <a:schemeClr val="bg2">
                    <a:lumMod val="50000"/>
                  </a:schemeClr>
                </a:solidFill>
                <a:latin typeface="+mj-lt"/>
                <a:ea typeface="+mj-ea"/>
                <a:cs typeface="+mj-cs"/>
                <a:hlinkClick r:id="rId2" action="ppaction://hlinksldjump"/>
              </a:rPr>
              <a:t>Xavier</a:t>
            </a:r>
            <a:r>
              <a:rPr lang="fr-FR" sz="1600" dirty="0">
                <a:solidFill>
                  <a:schemeClr val="bg2">
                    <a:lumMod val="50000"/>
                  </a:schemeClr>
                </a:solidFill>
                <a:latin typeface="+mj-lt"/>
                <a:ea typeface="+mj-ea"/>
                <a:cs typeface="+mj-cs"/>
              </a:rPr>
              <a:t>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71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latin typeface="Tw Cen MT" pitchFamily="34" charset="0"/>
            </a:endParaRPr>
          </a:p>
        </p:txBody>
      </p:sp>
      <p:pic>
        <p:nvPicPr>
          <p:cNvPr id="47112" name="Picture 4" descr="https://encrypted-tbn2.gstatic.com/images?q=tbn:ANd9GcTl7x_G-XHrRXep85klgVtVUVNPmHGzVMPrXUGCFLM6OjQE1x_2"/>
          <p:cNvPicPr>
            <a:picLocks noChangeAspect="1" noChangeArrowheads="1"/>
          </p:cNvPicPr>
          <p:nvPr/>
        </p:nvPicPr>
        <p:blipFill>
          <a:blip r:embed="rId3"/>
          <a:srcRect/>
          <a:stretch>
            <a:fillRect/>
          </a:stretch>
        </p:blipFill>
        <p:spPr bwMode="auto">
          <a:xfrm>
            <a:off x="7235825" y="1989138"/>
            <a:ext cx="1296988" cy="1295400"/>
          </a:xfrm>
          <a:prstGeom prst="rect">
            <a:avLst/>
          </a:prstGeom>
          <a:noFill/>
          <a:ln w="9525">
            <a:noFill/>
            <a:miter lim="800000"/>
            <a:headEnd/>
            <a:tailEnd/>
          </a:ln>
        </p:spPr>
      </p:pic>
      <p:pic>
        <p:nvPicPr>
          <p:cNvPr id="47113" name="Picture 8" descr="https://encrypted-tbn2.gstatic.com/images?q=tbn:ANd9GcTyKUOo1T9vy0nTMZHHOE3JloCS5tV3zksmLZsxUYtx-85OvgVARA"/>
          <p:cNvPicPr>
            <a:picLocks noChangeAspect="1" noChangeArrowheads="1"/>
          </p:cNvPicPr>
          <p:nvPr/>
        </p:nvPicPr>
        <p:blipFill>
          <a:blip r:embed="rId4"/>
          <a:srcRect/>
          <a:stretch>
            <a:fillRect/>
          </a:stretch>
        </p:blipFill>
        <p:spPr bwMode="auto">
          <a:xfrm>
            <a:off x="6215063" y="3573463"/>
            <a:ext cx="2308225" cy="1800225"/>
          </a:xfrm>
          <a:prstGeom prst="rect">
            <a:avLst/>
          </a:prstGeom>
          <a:noFill/>
          <a:ln w="9525">
            <a:noFill/>
            <a:miter lim="800000"/>
            <a:headEnd/>
            <a:tailEnd/>
          </a:ln>
        </p:spPr>
      </p:pic>
      <p:pic>
        <p:nvPicPr>
          <p:cNvPr id="47114" name="Picture 10" descr="https://encrypted-tbn2.gstatic.com/images?q=tbn:ANd9GcTOYJTFR5ANft0FTEGojFWi9O54WWsjnvmChQtCJ-yebvPJIROGkw"/>
          <p:cNvPicPr>
            <a:picLocks noChangeAspect="1" noChangeArrowheads="1"/>
          </p:cNvPicPr>
          <p:nvPr/>
        </p:nvPicPr>
        <p:blipFill>
          <a:blip r:embed="rId5"/>
          <a:srcRect/>
          <a:stretch>
            <a:fillRect/>
          </a:stretch>
        </p:blipFill>
        <p:spPr bwMode="auto">
          <a:xfrm>
            <a:off x="4859338" y="1989138"/>
            <a:ext cx="2017712" cy="1401762"/>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p:cNvSpPr>
            <a:spLocks noGrp="1"/>
          </p:cNvSpPr>
          <p:nvPr>
            <p:ph type="title"/>
          </p:nvPr>
        </p:nvSpPr>
        <p:spPr>
          <a:xfrm>
            <a:off x="609600" y="228600"/>
            <a:ext cx="8153400" cy="990600"/>
          </a:xfrm>
        </p:spPr>
        <p:txBody>
          <a:bodyPr/>
          <a:lstStyle/>
          <a:p>
            <a:r>
              <a:rPr lang="en-US" sz="3400" smtClean="0"/>
              <a:t>Biomass energy</a:t>
            </a:r>
          </a:p>
        </p:txBody>
      </p:sp>
      <p:sp>
        <p:nvSpPr>
          <p:cNvPr id="48130" name="Rectangle 10"/>
          <p:cNvSpPr>
            <a:spLocks noGrp="1"/>
          </p:cNvSpPr>
          <p:nvPr>
            <p:ph type="body" idx="4294967295"/>
          </p:nvPr>
        </p:nvSpPr>
        <p:spPr/>
        <p:txBody>
          <a:bodyPr/>
          <a:lstStyle/>
          <a:p>
            <a:r>
              <a:rPr lang="en-US" sz="2800" smtClean="0"/>
              <a:t>Definitions:</a:t>
            </a:r>
          </a:p>
          <a:p>
            <a:pPr lvl="1"/>
            <a:r>
              <a:rPr lang="en-US" sz="2800" smtClean="0"/>
              <a:t>Biomass (ecology): The amount of living matter in a given habitat, expressed either as the weight of organisms per unit area or as the volume of organisms per unit volume of habitat. </a:t>
            </a:r>
          </a:p>
          <a:p>
            <a:pPr lvl="1"/>
            <a:r>
              <a:rPr lang="en-US" sz="2800" smtClean="0"/>
              <a:t>Biomass energy: Organic matter, especially plant matter, that can be converted to fuel and is therefore regarded as a potential energy source.</a:t>
            </a:r>
          </a:p>
          <a:p>
            <a:pPr lvl="1"/>
            <a:endParaRPr lang="en-US" sz="2800" smtClean="0"/>
          </a:p>
          <a:p>
            <a:pPr lvl="1">
              <a:buFont typeface="Wingdings 2" pitchFamily="18" charset="2"/>
              <a:buNone/>
            </a:pPr>
            <a:endParaRPr lang="en-US" smtClean="0"/>
          </a:p>
          <a:p>
            <a:endParaRPr lang="en-US"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61869537-82AB-48E7-8868-34771FDEFF1F}" type="slidenum">
              <a:rPr lang="fr-FR"/>
              <a:pPr>
                <a:defRPr/>
              </a:pPr>
              <a:t>31</a:t>
            </a:fld>
            <a:endParaRPr lang="fr-FR" dirty="0"/>
          </a:p>
        </p:txBody>
      </p:sp>
      <p:sp>
        <p:nvSpPr>
          <p:cNvPr id="48132" name="Titre 1"/>
          <p:cNvSpPr txBox="1">
            <a:spLocks/>
          </p:cNvSpPr>
          <p:nvPr/>
        </p:nvSpPr>
        <p:spPr bwMode="auto">
          <a:xfrm>
            <a:off x="0" y="6524625"/>
            <a:ext cx="9144000" cy="333375"/>
          </a:xfrm>
          <a:prstGeom prst="rect">
            <a:avLst/>
          </a:prstGeom>
          <a:noFill/>
          <a:ln w="9525">
            <a:noFill/>
            <a:miter lim="800000"/>
            <a:headEnd/>
            <a:tailEnd/>
          </a:ln>
        </p:spPr>
        <p:txBody>
          <a:bodyPr anchor="ctr"/>
          <a:lstStyle/>
          <a:p>
            <a:r>
              <a:rPr lang="fr-FR">
                <a:solidFill>
                  <a:schemeClr val="tx2"/>
                </a:solidFill>
                <a:latin typeface="Tw Cen MT" pitchFamily="34" charset="0"/>
              </a:rPr>
              <a:t>Energy village                                       Special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2" action="ppaction://hlinksldjump"/>
              </a:rPr>
              <a:t>Kristian</a:t>
            </a:r>
            <a:r>
              <a:rPr lang="fr-FR" sz="1600" dirty="0">
                <a:solidFill>
                  <a:schemeClr val="bg2">
                    <a:lumMod val="50000"/>
                  </a:schemeClr>
                </a:solidFill>
                <a:latin typeface="+mj-lt"/>
                <a:ea typeface="+mj-ea"/>
                <a:cs typeface="+mj-cs"/>
              </a:rPr>
              <a:t>             Xavier             Miguel              Vincent</a:t>
            </a: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609600" y="228600"/>
            <a:ext cx="8153400" cy="990600"/>
          </a:xfrm>
        </p:spPr>
        <p:txBody>
          <a:bodyPr/>
          <a:lstStyle/>
          <a:p>
            <a:r>
              <a:rPr lang="sv-SE" smtClean="0"/>
              <a:t>Biomass energy in general</a:t>
            </a:r>
            <a:endParaRPr lang="en-US" smtClean="0"/>
          </a:p>
        </p:txBody>
      </p:sp>
      <p:sp>
        <p:nvSpPr>
          <p:cNvPr id="49154" name="Rectangle 3"/>
          <p:cNvSpPr>
            <a:spLocks noGrp="1"/>
          </p:cNvSpPr>
          <p:nvPr>
            <p:ph type="body" idx="1"/>
          </p:nvPr>
        </p:nvSpPr>
        <p:spPr>
          <a:xfrm>
            <a:off x="612775" y="1600200"/>
            <a:ext cx="8153400" cy="4525963"/>
          </a:xfrm>
        </p:spPr>
        <p:txBody>
          <a:bodyPr/>
          <a:lstStyle/>
          <a:p>
            <a:r>
              <a:rPr lang="en-US" smtClean="0"/>
              <a:t>Biomass can be used directly (direct combustion), or converted to different types of fuels: bio fuels, biogas. </a:t>
            </a:r>
          </a:p>
          <a:p>
            <a:r>
              <a:rPr lang="en-US" smtClean="0"/>
              <a:t>In EU 2% of total energy production from biomass</a:t>
            </a:r>
          </a:p>
          <a:p>
            <a:r>
              <a:rPr lang="en-US" smtClean="0"/>
              <a:t>In Finland 20% of total energy production from biomass</a:t>
            </a:r>
          </a:p>
          <a:p>
            <a:r>
              <a:rPr lang="en-US" smtClean="0"/>
              <a:t>Wood is the main source of biomass energy  used today</a:t>
            </a:r>
          </a:p>
          <a:p>
            <a:pPr>
              <a:buFont typeface="Wingdings" pitchFamily="2" charset="2"/>
              <a:buNone/>
            </a:pPr>
            <a:endParaRPr lang="en-US" smtClean="0"/>
          </a:p>
          <a:p>
            <a:endParaRPr lang="en-US" smtClean="0"/>
          </a:p>
        </p:txBody>
      </p:sp>
      <p:sp>
        <p:nvSpPr>
          <p:cNvPr id="4"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5"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2" action="ppaction://hlinksldjump"/>
              </a:rPr>
              <a:t>Kristian</a:t>
            </a:r>
            <a:r>
              <a:rPr lang="fr-FR" sz="1600" dirty="0">
                <a:solidFill>
                  <a:schemeClr val="bg2">
                    <a:lumMod val="50000"/>
                  </a:schemeClr>
                </a:solidFill>
                <a:latin typeface="+mj-lt"/>
                <a:ea typeface="+mj-ea"/>
                <a:cs typeface="+mj-cs"/>
              </a:rPr>
              <a:t>             Xavier             Miguel              Vincent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609600" y="228600"/>
            <a:ext cx="8153400" cy="990600"/>
          </a:xfrm>
        </p:spPr>
        <p:txBody>
          <a:bodyPr/>
          <a:lstStyle/>
          <a:p>
            <a:r>
              <a:rPr lang="en-US" smtClean="0"/>
              <a:t>Categories</a:t>
            </a:r>
            <a:r>
              <a:rPr lang="sv-SE" smtClean="0"/>
              <a:t> of biomass materials</a:t>
            </a:r>
            <a:endParaRPr lang="en-US" smtClean="0"/>
          </a:p>
        </p:txBody>
      </p:sp>
      <p:sp>
        <p:nvSpPr>
          <p:cNvPr id="50178" name="Rectangle 3"/>
          <p:cNvSpPr>
            <a:spLocks noGrp="1"/>
          </p:cNvSpPr>
          <p:nvPr>
            <p:ph type="body" idx="1"/>
          </p:nvPr>
        </p:nvSpPr>
        <p:spPr>
          <a:xfrm>
            <a:off x="612775" y="1600200"/>
            <a:ext cx="8153400" cy="4525963"/>
          </a:xfrm>
        </p:spPr>
        <p:txBody>
          <a:bodyPr/>
          <a:lstStyle/>
          <a:p>
            <a:r>
              <a:rPr lang="en-US" sz="2800" smtClean="0"/>
              <a:t>Five basic categories of material:</a:t>
            </a:r>
          </a:p>
          <a:p>
            <a:pPr lvl="1"/>
            <a:r>
              <a:rPr lang="en-US" sz="2800" smtClean="0"/>
              <a:t>Wood</a:t>
            </a:r>
          </a:p>
          <a:p>
            <a:pPr lvl="1"/>
            <a:r>
              <a:rPr lang="en-US" sz="2800" smtClean="0"/>
              <a:t>Energy crops</a:t>
            </a:r>
          </a:p>
          <a:p>
            <a:pPr lvl="1"/>
            <a:r>
              <a:rPr lang="en-US" sz="2800" smtClean="0"/>
              <a:t>Agricultural residues</a:t>
            </a:r>
          </a:p>
          <a:p>
            <a:pPr lvl="1"/>
            <a:r>
              <a:rPr lang="en-US" sz="2800" smtClean="0"/>
              <a:t>Food waste</a:t>
            </a:r>
          </a:p>
          <a:p>
            <a:pPr lvl="1"/>
            <a:r>
              <a:rPr lang="en-US" sz="2800" smtClean="0"/>
              <a:t>Industrial waste</a:t>
            </a:r>
          </a:p>
          <a:p>
            <a:endParaRPr lang="en-US" sz="2800" smtClean="0"/>
          </a:p>
        </p:txBody>
      </p:sp>
      <p:sp>
        <p:nvSpPr>
          <p:cNvPr id="4"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5"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2" action="ppaction://hlinksldjump"/>
              </a:rPr>
              <a:t>Kristian</a:t>
            </a:r>
            <a:r>
              <a:rPr lang="fr-FR" sz="1600" dirty="0">
                <a:solidFill>
                  <a:schemeClr val="bg2">
                    <a:lumMod val="50000"/>
                  </a:schemeClr>
                </a:solidFill>
                <a:latin typeface="+mj-lt"/>
                <a:ea typeface="+mj-ea"/>
                <a:cs typeface="+mj-cs"/>
              </a:rPr>
              <a:t>             Xavier             Miguel              Vincent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609600" y="228600"/>
            <a:ext cx="8153400" cy="990600"/>
          </a:xfrm>
        </p:spPr>
        <p:txBody>
          <a:bodyPr/>
          <a:lstStyle/>
          <a:p>
            <a:r>
              <a:rPr lang="sv-SE" sz="4000" smtClean="0"/>
              <a:t>Potential </a:t>
            </a:r>
            <a:r>
              <a:rPr lang="en-US" sz="4000" smtClean="0"/>
              <a:t>biomass sources in Komossa</a:t>
            </a:r>
          </a:p>
        </p:txBody>
      </p:sp>
      <p:sp>
        <p:nvSpPr>
          <p:cNvPr id="51202" name="Rectangle 3"/>
          <p:cNvSpPr>
            <a:spLocks noGrp="1"/>
          </p:cNvSpPr>
          <p:nvPr>
            <p:ph type="body" idx="1"/>
          </p:nvPr>
        </p:nvSpPr>
        <p:spPr>
          <a:xfrm>
            <a:off x="612775" y="1600200"/>
            <a:ext cx="8153400" cy="4525963"/>
          </a:xfrm>
        </p:spPr>
        <p:txBody>
          <a:bodyPr/>
          <a:lstStyle/>
          <a:p>
            <a:r>
              <a:rPr lang="en-US" smtClean="0"/>
              <a:t>Wood</a:t>
            </a:r>
          </a:p>
          <a:p>
            <a:pPr lvl="1"/>
            <a:r>
              <a:rPr lang="en-US" smtClean="0"/>
              <a:t>Firewood, wood pellets, wood chips</a:t>
            </a:r>
          </a:p>
          <a:p>
            <a:r>
              <a:rPr lang="en-US" smtClean="0"/>
              <a:t>Energy crops</a:t>
            </a:r>
          </a:p>
          <a:p>
            <a:pPr lvl="1"/>
            <a:r>
              <a:rPr lang="en-US" b="1" smtClean="0"/>
              <a:t>Phalaris arundinacea</a:t>
            </a:r>
            <a:r>
              <a:rPr lang="en-US" smtClean="0"/>
              <a:t> (reed canarygrass / rörflen) </a:t>
            </a:r>
          </a:p>
          <a:p>
            <a:pPr lvl="1"/>
            <a:r>
              <a:rPr lang="en-US" b="1" smtClean="0"/>
              <a:t>Industrial hemp</a:t>
            </a:r>
            <a:r>
              <a:rPr lang="en-US" smtClean="0"/>
              <a:t> (industrihampa)</a:t>
            </a:r>
          </a:p>
          <a:p>
            <a:pPr lvl="1"/>
            <a:r>
              <a:rPr lang="en-US" b="1" smtClean="0"/>
              <a:t>Willow</a:t>
            </a:r>
            <a:r>
              <a:rPr lang="en-US" smtClean="0"/>
              <a:t> (salix / vide)</a:t>
            </a:r>
          </a:p>
          <a:p>
            <a:r>
              <a:rPr lang="en-US" smtClean="0"/>
              <a:t>Agricultural residues</a:t>
            </a:r>
          </a:p>
          <a:p>
            <a:pPr lvl="1"/>
            <a:r>
              <a:rPr lang="en-US" smtClean="0"/>
              <a:t>Straw from grain production</a:t>
            </a:r>
          </a:p>
          <a:p>
            <a:endParaRPr lang="en-US" smtClean="0"/>
          </a:p>
        </p:txBody>
      </p:sp>
      <p:sp>
        <p:nvSpPr>
          <p:cNvPr id="4"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5"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2" action="ppaction://hlinksldjump"/>
              </a:rPr>
              <a:t>Kristian</a:t>
            </a:r>
            <a:r>
              <a:rPr lang="fr-FR" sz="1600" dirty="0">
                <a:solidFill>
                  <a:schemeClr val="bg2">
                    <a:lumMod val="50000"/>
                  </a:schemeClr>
                </a:solidFill>
                <a:latin typeface="+mj-lt"/>
                <a:ea typeface="+mj-ea"/>
                <a:cs typeface="+mj-cs"/>
              </a:rPr>
              <a:t>             Xavier             Miguel              Vincent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r>
              <a:rPr lang="en-US" smtClean="0"/>
              <a:t>Energy potential in Komossa</a:t>
            </a:r>
          </a:p>
        </p:txBody>
      </p:sp>
      <p:graphicFrame>
        <p:nvGraphicFramePr>
          <p:cNvPr id="32088" name="Group 344"/>
          <p:cNvGraphicFramePr>
            <a:graphicFrameLocks noGrp="1"/>
          </p:cNvGraphicFramePr>
          <p:nvPr/>
        </p:nvGraphicFramePr>
        <p:xfrm>
          <a:off x="612775" y="1600200"/>
          <a:ext cx="8153400" cy="3470275"/>
        </p:xfrm>
        <a:graphic>
          <a:graphicData uri="http://schemas.openxmlformats.org/drawingml/2006/table">
            <a:tbl>
              <a:tblPr/>
              <a:tblGrid>
                <a:gridCol w="1285875"/>
                <a:gridCol w="1392238"/>
                <a:gridCol w="731837"/>
                <a:gridCol w="1081088"/>
                <a:gridCol w="1984375"/>
                <a:gridCol w="1677987"/>
              </a:tblGrid>
              <a:tr h="636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cs typeface="Arial" charset="0"/>
                        </a:rPr>
                        <a:t>Type</a:t>
                      </a:r>
                      <a:endParaRPr kumimoji="0" lang="fr-F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cs typeface="Arial" charset="0"/>
                        </a:rPr>
                        <a:t>Growth / year</a:t>
                      </a:r>
                      <a:endParaRPr kumimoji="0" lang="fr-F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cs typeface="Arial" charset="0"/>
                        </a:rPr>
                        <a:t>Area</a:t>
                      </a:r>
                      <a:endParaRPr kumimoji="0" lang="fr-F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cs typeface="Arial" charset="0"/>
                        </a:rPr>
                        <a:t>Energy</a:t>
                      </a:r>
                      <a:endParaRPr kumimoji="0" lang="fr-F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cs typeface="Arial" charset="0"/>
                        </a:rPr>
                        <a:t>Theoretical potential / area / year</a:t>
                      </a:r>
                      <a:endParaRPr kumimoji="0" lang="fr-F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cs typeface="Arial" charset="0"/>
                        </a:rPr>
                        <a:t>Total / year</a:t>
                      </a:r>
                      <a:endParaRPr kumimoji="0" lang="fr-F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Wood</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5,6 m</a:t>
                      </a:r>
                      <a:r>
                        <a:rPr kumimoji="0" lang="fr-FR" sz="1200" b="0" i="0" u="none" strike="noStrike" cap="none" normalizeH="0" baseline="30000" smtClean="0">
                          <a:ln>
                            <a:noFill/>
                          </a:ln>
                          <a:solidFill>
                            <a:schemeClr val="tx1"/>
                          </a:solidFill>
                          <a:effectLst/>
                          <a:latin typeface="Arial" charset="0"/>
                          <a:cs typeface="Arial" charset="0"/>
                        </a:rPr>
                        <a:t>3</a:t>
                      </a:r>
                      <a:r>
                        <a:rPr kumimoji="0" lang="fr-FR" sz="1200" b="0" i="0" u="none" strike="noStrike" cap="none" normalizeH="0" baseline="0" smtClean="0">
                          <a:ln>
                            <a:noFill/>
                          </a:ln>
                          <a:solidFill>
                            <a:schemeClr val="tx1"/>
                          </a:solidFill>
                          <a:effectLst/>
                          <a:latin typeface="Arial" charset="0"/>
                          <a:cs typeface="Arial" charset="0"/>
                        </a:rPr>
                        <a:t>/ha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300 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2,1 MWh/m</a:t>
                      </a:r>
                      <a:r>
                        <a:rPr kumimoji="0" lang="fr-FR" sz="1200" b="0" i="0" u="none" strike="noStrike" cap="none" normalizeH="0" baseline="30000" smtClean="0">
                          <a:ln>
                            <a:noFill/>
                          </a:ln>
                          <a:solidFill>
                            <a:schemeClr val="tx1"/>
                          </a:solidFill>
                          <a:effectLst/>
                          <a:latin typeface="Arial" charset="0"/>
                          <a:cs typeface="Arial" charset="0"/>
                        </a:rPr>
                        <a:t>3</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11,8 MWh/ha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3500 MWh</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Rörflen</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4 - 5 ton/ha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400 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 MWh/ton</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16 - 20 MWh/ha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6400 - 8000 MWh</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Industrial Hemp</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6 - 10 ton/ha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400 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4,8 MWh/ton</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30 - 50 MWh/ha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12 000 - 20 000 MWh</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Salix</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7 - 10 ton/ha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400 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5,0 MWh/ton</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35 - 50 MWh/ha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14 000 - 20 000 MWh</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Straw</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3 - 4 ton/ha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400 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4,8 MWh/ton</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14 - 19 MWh/ha</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charset="0"/>
                          <a:cs typeface="Arial" charset="0"/>
                        </a:rPr>
                        <a:t>5 600 - 7600 MWh</a:t>
                      </a:r>
                      <a:endParaRPr kumimoji="0" lang="fr-FR"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77" name="Text Box 345"/>
          <p:cNvSpPr txBox="1">
            <a:spLocks noChangeArrowheads="1"/>
          </p:cNvSpPr>
          <p:nvPr/>
        </p:nvSpPr>
        <p:spPr bwMode="auto">
          <a:xfrm>
            <a:off x="684213" y="5300663"/>
            <a:ext cx="7559675" cy="641350"/>
          </a:xfrm>
          <a:prstGeom prst="rect">
            <a:avLst/>
          </a:prstGeom>
          <a:noFill/>
          <a:ln w="9525">
            <a:noFill/>
            <a:miter lim="800000"/>
            <a:headEnd/>
            <a:tailEnd/>
          </a:ln>
        </p:spPr>
        <p:txBody>
          <a:bodyPr>
            <a:spAutoFit/>
          </a:bodyPr>
          <a:lstStyle/>
          <a:p>
            <a:pPr>
              <a:spcBef>
                <a:spcPct val="50000"/>
              </a:spcBef>
            </a:pPr>
            <a:r>
              <a:rPr lang="en-US">
                <a:latin typeface="Tw Cen MT" pitchFamily="34" charset="0"/>
              </a:rPr>
              <a:t>Skogscentralen Vasa, Vörå kommun, www.motiva.fi, energiahamppu.turkuamk.fi, </a:t>
            </a:r>
            <a:r>
              <a:rPr lang="en-GB">
                <a:latin typeface="Tw Cen MT" pitchFamily="34" charset="0"/>
              </a:rPr>
              <a:t>www.bioenergiportalen.se</a:t>
            </a:r>
            <a:endParaRPr lang="en-US">
              <a:latin typeface="Tw Cen MT" pitchFamily="34" charset="0"/>
            </a:endParaRPr>
          </a:p>
        </p:txBody>
      </p:sp>
      <p:sp>
        <p:nvSpPr>
          <p:cNvPr id="5"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6"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2" action="ppaction://hlinksldjump"/>
              </a:rPr>
              <a:t>Kristian</a:t>
            </a:r>
            <a:r>
              <a:rPr lang="fr-FR" sz="1600" dirty="0">
                <a:solidFill>
                  <a:schemeClr val="bg2">
                    <a:lumMod val="50000"/>
                  </a:schemeClr>
                </a:solidFill>
                <a:latin typeface="+mj-lt"/>
                <a:ea typeface="+mj-ea"/>
                <a:cs typeface="+mj-cs"/>
              </a:rPr>
              <a:t>             Xavier             Miguel              Vincent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a:xfrm>
            <a:off x="609600" y="228600"/>
            <a:ext cx="8153400" cy="990600"/>
          </a:xfrm>
        </p:spPr>
        <p:txBody>
          <a:bodyPr/>
          <a:lstStyle/>
          <a:p>
            <a:r>
              <a:rPr lang="sv-SE" smtClean="0"/>
              <a:t>General fuel prices</a:t>
            </a:r>
            <a:endParaRPr lang="en-US" smtClean="0"/>
          </a:p>
        </p:txBody>
      </p:sp>
      <p:pic>
        <p:nvPicPr>
          <p:cNvPr id="53250" name="Picture 4" descr="hinnat"/>
          <p:cNvPicPr>
            <a:picLocks noGrp="1" noChangeAspect="1" noChangeArrowheads="1"/>
          </p:cNvPicPr>
          <p:nvPr>
            <p:ph type="body" idx="1"/>
          </p:nvPr>
        </p:nvPicPr>
        <p:blipFill>
          <a:blip r:embed="rId2"/>
          <a:srcRect t="6979"/>
          <a:stretch>
            <a:fillRect/>
          </a:stretch>
        </p:blipFill>
        <p:spPr>
          <a:xfrm>
            <a:off x="611188" y="1628775"/>
            <a:ext cx="8137525" cy="4203700"/>
          </a:xfrm>
        </p:spPr>
      </p:pic>
      <p:sp>
        <p:nvSpPr>
          <p:cNvPr id="53251" name="Text Box 5"/>
          <p:cNvSpPr txBox="1">
            <a:spLocks noChangeArrowheads="1"/>
          </p:cNvSpPr>
          <p:nvPr/>
        </p:nvSpPr>
        <p:spPr bwMode="auto">
          <a:xfrm>
            <a:off x="827088" y="5722938"/>
            <a:ext cx="6481762" cy="366712"/>
          </a:xfrm>
          <a:prstGeom prst="rect">
            <a:avLst/>
          </a:prstGeom>
          <a:noFill/>
          <a:ln w="9525">
            <a:noFill/>
            <a:miter lim="800000"/>
            <a:headEnd/>
            <a:tailEnd/>
          </a:ln>
        </p:spPr>
        <p:txBody>
          <a:bodyPr>
            <a:spAutoFit/>
          </a:bodyPr>
          <a:lstStyle/>
          <a:p>
            <a:pPr>
              <a:spcBef>
                <a:spcPct val="50000"/>
              </a:spcBef>
            </a:pPr>
            <a:r>
              <a:rPr lang="sv-SE">
                <a:latin typeface="Tw Cen MT" pitchFamily="34" charset="0"/>
              </a:rPr>
              <a:t>BioEnergia lehti nr 2. 2012</a:t>
            </a:r>
            <a:endParaRPr lang="en-US">
              <a:latin typeface="Tw Cen MT" pitchFamily="34" charset="0"/>
            </a:endParaRPr>
          </a:p>
        </p:txBody>
      </p:sp>
      <p:sp>
        <p:nvSpPr>
          <p:cNvPr id="5"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6"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3" action="ppaction://hlinksldjump"/>
              </a:rPr>
              <a:t>Kristian</a:t>
            </a:r>
            <a:r>
              <a:rPr lang="fr-FR" sz="1600" dirty="0">
                <a:solidFill>
                  <a:schemeClr val="bg2">
                    <a:lumMod val="50000"/>
                  </a:schemeClr>
                </a:solidFill>
                <a:latin typeface="+mj-lt"/>
                <a:ea typeface="+mj-ea"/>
                <a:cs typeface="+mj-cs"/>
              </a:rPr>
              <a:t>             Xavier             Miguel              Vincent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609600" y="228600"/>
            <a:ext cx="8153400" cy="990600"/>
          </a:xfrm>
        </p:spPr>
        <p:txBody>
          <a:bodyPr/>
          <a:lstStyle/>
          <a:p>
            <a:r>
              <a:rPr lang="sv-SE" smtClean="0"/>
              <a:t>General fuel prices</a:t>
            </a:r>
            <a:endParaRPr lang="en-US" smtClean="0"/>
          </a:p>
        </p:txBody>
      </p:sp>
      <p:sp>
        <p:nvSpPr>
          <p:cNvPr id="54274" name="Rectangle 3"/>
          <p:cNvSpPr>
            <a:spLocks noGrp="1"/>
          </p:cNvSpPr>
          <p:nvPr>
            <p:ph type="body" idx="1"/>
          </p:nvPr>
        </p:nvSpPr>
        <p:spPr>
          <a:xfrm>
            <a:off x="612775" y="1600200"/>
            <a:ext cx="8153400" cy="4525963"/>
          </a:xfrm>
        </p:spPr>
        <p:txBody>
          <a:bodyPr/>
          <a:lstStyle/>
          <a:p>
            <a:r>
              <a:rPr lang="en-US" smtClean="0"/>
              <a:t>Wood pellets: 36 €/MWh</a:t>
            </a:r>
          </a:p>
          <a:p>
            <a:r>
              <a:rPr lang="en-US" smtClean="0"/>
              <a:t>Wood chips: 18 €/MWh</a:t>
            </a:r>
          </a:p>
          <a:p>
            <a:r>
              <a:rPr lang="en-US" smtClean="0"/>
              <a:t>Rörflen: Production cost: 22 -25 €/MWh</a:t>
            </a:r>
          </a:p>
          <a:p>
            <a:r>
              <a:rPr lang="en-US" smtClean="0"/>
              <a:t>Salix: 18 – 21€/MWh</a:t>
            </a:r>
          </a:p>
          <a:p>
            <a:r>
              <a:rPr lang="en-US" smtClean="0"/>
              <a:t>Fuel oil: </a:t>
            </a:r>
            <a:r>
              <a:rPr lang="en-GB" smtClean="0"/>
              <a:t>1,10 €/l ≈ 110 €/MWh</a:t>
            </a:r>
            <a:endParaRPr lang="sv-SE" smtClean="0"/>
          </a:p>
          <a:p>
            <a:r>
              <a:rPr lang="sv-SE" smtClean="0"/>
              <a:t>Electricity: 12 c/kWh ≈ 120 €/MWh</a:t>
            </a:r>
            <a:endParaRPr lang="en-US" smtClean="0"/>
          </a:p>
          <a:p>
            <a:pPr>
              <a:buFont typeface="Wingdings" pitchFamily="2" charset="2"/>
              <a:buNone/>
            </a:pPr>
            <a:endParaRPr lang="en-US" smtClean="0"/>
          </a:p>
        </p:txBody>
      </p:sp>
      <p:sp>
        <p:nvSpPr>
          <p:cNvPr id="4"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5"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2" action="ppaction://hlinksldjump"/>
              </a:rPr>
              <a:t>Kristian</a:t>
            </a:r>
            <a:r>
              <a:rPr lang="fr-FR" sz="1600" dirty="0">
                <a:solidFill>
                  <a:schemeClr val="bg2">
                    <a:lumMod val="50000"/>
                  </a:schemeClr>
                </a:solidFill>
                <a:latin typeface="+mj-lt"/>
                <a:ea typeface="+mj-ea"/>
                <a:cs typeface="+mj-cs"/>
              </a:rPr>
              <a:t>             Xavier             Miguel              Vincent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609600" y="404813"/>
            <a:ext cx="8153400" cy="814387"/>
          </a:xfrm>
        </p:spPr>
        <p:txBody>
          <a:bodyPr>
            <a:normAutofit fontScale="90000"/>
          </a:bodyPr>
          <a:lstStyle/>
          <a:p>
            <a:pPr fontAlgn="auto">
              <a:spcAft>
                <a:spcPts val="0"/>
              </a:spcAft>
              <a:defRPr/>
            </a:pPr>
            <a:r>
              <a:rPr lang="en-GB" sz="3000" b="1" smtClean="0"/>
              <a:t>Economical comparison of the different solutions</a:t>
            </a:r>
            <a:r>
              <a:rPr lang="en-GB" sz="2800" b="1" smtClean="0"/>
              <a:t/>
            </a:r>
            <a:br>
              <a:rPr lang="en-GB" sz="2800" b="1" smtClean="0"/>
            </a:br>
            <a:endParaRPr lang="en-US" sz="2800" b="1" smtClean="0"/>
          </a:p>
        </p:txBody>
      </p:sp>
      <p:sp>
        <p:nvSpPr>
          <p:cNvPr id="55298" name="Rectangle 3"/>
          <p:cNvSpPr>
            <a:spLocks noGrp="1"/>
          </p:cNvSpPr>
          <p:nvPr>
            <p:ph type="body" idx="1"/>
          </p:nvPr>
        </p:nvSpPr>
        <p:spPr>
          <a:xfrm>
            <a:off x="612775" y="1600200"/>
            <a:ext cx="8153400" cy="4525963"/>
          </a:xfrm>
        </p:spPr>
        <p:txBody>
          <a:bodyPr/>
          <a:lstStyle/>
          <a:p>
            <a:r>
              <a:rPr lang="en-US" smtClean="0"/>
              <a:t>Example: Building new 150 m</a:t>
            </a:r>
            <a:r>
              <a:rPr lang="en-US" baseline="30000" smtClean="0"/>
              <a:t>2</a:t>
            </a:r>
            <a:r>
              <a:rPr lang="en-US" smtClean="0"/>
              <a:t> house:</a:t>
            </a:r>
          </a:p>
          <a:p>
            <a:pPr lvl="1"/>
            <a:r>
              <a:rPr lang="en-US" smtClean="0"/>
              <a:t>Energy needed for heating + hot water: </a:t>
            </a:r>
          </a:p>
          <a:p>
            <a:pPr lvl="2"/>
            <a:r>
              <a:rPr lang="en-US" smtClean="0"/>
              <a:t>20 000kWh/year</a:t>
            </a:r>
          </a:p>
          <a:p>
            <a:pPr lvl="1"/>
            <a:r>
              <a:rPr lang="en-US" smtClean="0"/>
              <a:t>Floor heating</a:t>
            </a:r>
          </a:p>
          <a:p>
            <a:pPr lvl="1"/>
            <a:r>
              <a:rPr lang="en-US" smtClean="0"/>
              <a:t>Options: Electrical heating, fuel oil, wood pellet, firewood</a:t>
            </a:r>
          </a:p>
          <a:p>
            <a:pPr lvl="1"/>
            <a:r>
              <a:rPr lang="en-US" smtClean="0"/>
              <a:t>Economic lifetime 10</a:t>
            </a:r>
          </a:p>
          <a:p>
            <a:pPr lvl="1"/>
            <a:r>
              <a:rPr lang="en-US" smtClean="0"/>
              <a:t>Interest 4%</a:t>
            </a:r>
          </a:p>
        </p:txBody>
      </p:sp>
      <p:sp>
        <p:nvSpPr>
          <p:cNvPr id="4"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5"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2" action="ppaction://hlinksldjump"/>
              </a:rPr>
              <a:t>Kristian</a:t>
            </a:r>
            <a:r>
              <a:rPr lang="fr-FR" sz="1600" dirty="0">
                <a:solidFill>
                  <a:schemeClr val="bg2">
                    <a:lumMod val="50000"/>
                  </a:schemeClr>
                </a:solidFill>
                <a:latin typeface="+mj-lt"/>
                <a:ea typeface="+mj-ea"/>
                <a:cs typeface="+mj-cs"/>
              </a:rPr>
              <a:t>             Xavier             Miguel              Vincent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609600" y="228600"/>
            <a:ext cx="8153400" cy="990600"/>
          </a:xfrm>
        </p:spPr>
        <p:txBody>
          <a:bodyPr/>
          <a:lstStyle/>
          <a:p>
            <a:r>
              <a:rPr lang="en-GB" sz="3000" b="1" smtClean="0"/>
              <a:t>Economical comparison of the different solutions</a:t>
            </a:r>
            <a:endParaRPr lang="en-US" sz="3000" b="1" smtClean="0"/>
          </a:p>
        </p:txBody>
      </p:sp>
      <p:pic>
        <p:nvPicPr>
          <p:cNvPr id="56322" name="Picture 4"/>
          <p:cNvPicPr>
            <a:picLocks noGrp="1" noChangeAspect="1" noChangeArrowheads="1"/>
          </p:cNvPicPr>
          <p:nvPr>
            <p:ph type="body" idx="1"/>
          </p:nvPr>
        </p:nvPicPr>
        <p:blipFill>
          <a:blip r:embed="rId2"/>
          <a:srcRect/>
          <a:stretch>
            <a:fillRect/>
          </a:stretch>
        </p:blipFill>
        <p:spPr>
          <a:xfrm>
            <a:off x="1279525" y="1852613"/>
            <a:ext cx="6819900" cy="4019550"/>
          </a:xfrm>
        </p:spPr>
      </p:pic>
      <p:sp>
        <p:nvSpPr>
          <p:cNvPr id="56323" name="Text Box 5"/>
          <p:cNvSpPr txBox="1">
            <a:spLocks noChangeArrowheads="1"/>
          </p:cNvSpPr>
          <p:nvPr/>
        </p:nvSpPr>
        <p:spPr bwMode="auto">
          <a:xfrm>
            <a:off x="1331913" y="5949950"/>
            <a:ext cx="6840537" cy="366713"/>
          </a:xfrm>
          <a:prstGeom prst="rect">
            <a:avLst/>
          </a:prstGeom>
          <a:noFill/>
          <a:ln w="9525">
            <a:noFill/>
            <a:miter lim="800000"/>
            <a:headEnd/>
            <a:tailEnd/>
          </a:ln>
        </p:spPr>
        <p:txBody>
          <a:bodyPr>
            <a:spAutoFit/>
          </a:bodyPr>
          <a:lstStyle/>
          <a:p>
            <a:pPr>
              <a:spcBef>
                <a:spcPct val="50000"/>
              </a:spcBef>
            </a:pPr>
            <a:r>
              <a:rPr lang="en-US">
                <a:latin typeface="Tw Cen MT" pitchFamily="34" charset="0"/>
              </a:rPr>
              <a:t>katterno.fi, motiva.fi</a:t>
            </a:r>
          </a:p>
        </p:txBody>
      </p:sp>
      <p:sp>
        <p:nvSpPr>
          <p:cNvPr id="5"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6"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3" action="ppaction://hlinksldjump"/>
              </a:rPr>
              <a:t>Kristian</a:t>
            </a:r>
            <a:r>
              <a:rPr lang="fr-FR" sz="1600" dirty="0">
                <a:solidFill>
                  <a:schemeClr val="bg2">
                    <a:lumMod val="50000"/>
                  </a:schemeClr>
                </a:solidFill>
                <a:latin typeface="+mj-lt"/>
                <a:ea typeface="+mj-ea"/>
                <a:cs typeface="+mj-cs"/>
              </a:rPr>
              <a:t>             Xavier             Miguel              Vincent</a:t>
            </a:r>
          </a:p>
        </p:txBody>
      </p:sp>
      <p:sp>
        <p:nvSpPr>
          <p:cNvPr id="56328" name="Text Box 8"/>
          <p:cNvSpPr txBox="1">
            <a:spLocks noChangeArrowheads="1"/>
          </p:cNvSpPr>
          <p:nvPr/>
        </p:nvSpPr>
        <p:spPr bwMode="auto">
          <a:xfrm>
            <a:off x="1476375" y="3644900"/>
            <a:ext cx="647700" cy="274638"/>
          </a:xfrm>
          <a:prstGeom prst="rect">
            <a:avLst/>
          </a:prstGeom>
          <a:noFill/>
          <a:ln w="9525">
            <a:noFill/>
            <a:miter lim="800000"/>
            <a:headEnd/>
            <a:tailEnd/>
          </a:ln>
          <a:effectLst/>
        </p:spPr>
        <p:txBody>
          <a:bodyPr>
            <a:spAutoFit/>
          </a:bodyPr>
          <a:lstStyle/>
          <a:p>
            <a:pPr>
              <a:spcBef>
                <a:spcPct val="50000"/>
              </a:spcBef>
            </a:pPr>
            <a:r>
              <a:rPr lang="en-US" sz="1200"/>
              <a:t>/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xfrm>
            <a:off x="-36513" y="404813"/>
            <a:ext cx="9180513" cy="990600"/>
          </a:xfrm>
        </p:spPr>
        <p:txBody>
          <a:bodyPr/>
          <a:lstStyle/>
          <a:p>
            <a:r>
              <a:rPr lang="fr-FR" smtClean="0"/>
              <a:t>Window Insulation</a:t>
            </a:r>
          </a:p>
        </p:txBody>
      </p:sp>
      <p:sp>
        <p:nvSpPr>
          <p:cNvPr id="20482" name="Espace réservé du contenu 2"/>
          <p:cNvSpPr>
            <a:spLocks noGrp="1"/>
          </p:cNvSpPr>
          <p:nvPr>
            <p:ph sz="quarter" idx="1"/>
          </p:nvPr>
        </p:nvSpPr>
        <p:spPr>
          <a:xfrm>
            <a:off x="250825" y="1628775"/>
            <a:ext cx="8713788" cy="4679950"/>
          </a:xfrm>
        </p:spPr>
        <p:txBody>
          <a:bodyPr/>
          <a:lstStyle/>
          <a:p>
            <a:r>
              <a:rPr lang="en-US" sz="2400" smtClean="0"/>
              <a:t>Normal house has around 20 m² of windows</a:t>
            </a:r>
          </a:p>
          <a:p>
            <a:endParaRPr lang="en-US" sz="2400" smtClean="0"/>
          </a:p>
          <a:p>
            <a:r>
              <a:rPr lang="en-US" sz="2400" b="1" smtClean="0"/>
              <a:t>Savings</a:t>
            </a:r>
          </a:p>
          <a:p>
            <a:r>
              <a:rPr lang="en-US" sz="2400" smtClean="0"/>
              <a:t>Savings are ≈ €45 per m² per year</a:t>
            </a:r>
          </a:p>
          <a:p>
            <a:r>
              <a:rPr lang="en-US" sz="2400" smtClean="0"/>
              <a:t>This would be</a:t>
            </a:r>
            <a:r>
              <a:rPr lang="en-US" sz="2400" smtClean="0">
                <a:solidFill>
                  <a:srgbClr val="000000"/>
                </a:solidFill>
              </a:rPr>
              <a:t> ≈ €905 per house per year</a:t>
            </a:r>
          </a:p>
          <a:p>
            <a:endParaRPr lang="en-US" sz="2400" b="1" smtClean="0">
              <a:solidFill>
                <a:srgbClr val="000000"/>
              </a:solidFill>
            </a:endParaRPr>
          </a:p>
          <a:p>
            <a:r>
              <a:rPr lang="en-US" sz="2400" b="1" smtClean="0">
                <a:solidFill>
                  <a:srgbClr val="000000"/>
                </a:solidFill>
              </a:rPr>
              <a:t>Investments</a:t>
            </a:r>
          </a:p>
          <a:p>
            <a:r>
              <a:rPr lang="en-US" sz="2400" smtClean="0">
                <a:solidFill>
                  <a:srgbClr val="000000"/>
                </a:solidFill>
              </a:rPr>
              <a:t>One m² = €109.25</a:t>
            </a:r>
          </a:p>
          <a:p>
            <a:r>
              <a:rPr lang="en-US" sz="2400" smtClean="0">
                <a:solidFill>
                  <a:srgbClr val="000000"/>
                </a:solidFill>
              </a:rPr>
              <a:t>20 m² = €2185.00</a:t>
            </a:r>
          </a:p>
          <a:p>
            <a:pPr algn="r"/>
            <a:r>
              <a:rPr lang="en-US" sz="2400" b="1" i="1" smtClean="0">
                <a:solidFill>
                  <a:srgbClr val="000000"/>
                </a:solidFill>
              </a:rPr>
              <a:t>Payback time is 2 years and 5 months</a:t>
            </a:r>
            <a:endParaRPr lang="en-US" sz="1800" b="1" i="1" smtClean="0"/>
          </a:p>
          <a:p>
            <a:pPr lvl="1"/>
            <a:endParaRPr lang="en-US" sz="1800" smtClean="0"/>
          </a:p>
          <a:p>
            <a:endParaRPr lang="en-US" sz="1800" smtClean="0"/>
          </a:p>
          <a:p>
            <a:endParaRPr lang="en-US" sz="1800" smtClean="0"/>
          </a:p>
          <a:p>
            <a:endParaRPr lang="en-US" sz="1800" u="sng" smtClean="0"/>
          </a:p>
          <a:p>
            <a:endParaRPr lang="fr-FR" sz="1800" u="sng" smtClean="0"/>
          </a:p>
          <a:p>
            <a:endParaRPr lang="fr-FR" sz="1800"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35328388-E563-4359-91E7-EB83AFE3E919}" type="slidenum">
              <a:rPr lang="fr-FR"/>
              <a:pPr>
                <a:defRPr/>
              </a:pPr>
              <a:t>4</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hlinkClick r:id="rId2" action="ppaction://hlinksldjump"/>
              </a:rPr>
              <a:t>Rudy </a:t>
            </a:r>
            <a:r>
              <a:rPr lang="fr-FR" sz="1600" dirty="0">
                <a:solidFill>
                  <a:schemeClr val="bg2">
                    <a:lumMod val="50000"/>
                  </a:schemeClr>
                </a:solidFill>
                <a:latin typeface="+mj-lt"/>
                <a:ea typeface="+mj-ea"/>
                <a:cs typeface="+mj-cs"/>
              </a:rPr>
              <a:t>           Kristian             Xavier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a:xfrm>
            <a:off x="609600" y="228600"/>
            <a:ext cx="8153400" cy="990600"/>
          </a:xfrm>
        </p:spPr>
        <p:txBody>
          <a:bodyPr/>
          <a:lstStyle/>
          <a:p>
            <a:r>
              <a:rPr lang="en-US" smtClean="0"/>
              <a:t>Pros and cons of the different fuels</a:t>
            </a:r>
          </a:p>
        </p:txBody>
      </p:sp>
      <p:sp>
        <p:nvSpPr>
          <p:cNvPr id="57346" name="Rectangle 3"/>
          <p:cNvSpPr>
            <a:spLocks noGrp="1"/>
          </p:cNvSpPr>
          <p:nvPr>
            <p:ph type="body" idx="1"/>
          </p:nvPr>
        </p:nvSpPr>
        <p:spPr>
          <a:xfrm>
            <a:off x="612775" y="1412875"/>
            <a:ext cx="8153400" cy="4713288"/>
          </a:xfrm>
        </p:spPr>
        <p:txBody>
          <a:bodyPr/>
          <a:lstStyle/>
          <a:p>
            <a:r>
              <a:rPr lang="en-US" sz="2500" smtClean="0"/>
              <a:t>Category: Wood</a:t>
            </a:r>
          </a:p>
          <a:p>
            <a:pPr lvl="4"/>
            <a:r>
              <a:rPr lang="en-GB" sz="1800" smtClean="0"/>
              <a:t>+ Low price of wood fuel</a:t>
            </a:r>
            <a:endParaRPr lang="sv-SE" sz="1800" smtClean="0"/>
          </a:p>
          <a:p>
            <a:pPr lvl="4"/>
            <a:r>
              <a:rPr lang="en-GB" sz="1800" smtClean="0"/>
              <a:t>+ Existing technology and experience</a:t>
            </a:r>
          </a:p>
          <a:p>
            <a:pPr lvl="4"/>
            <a:r>
              <a:rPr lang="en-GB" sz="1800" smtClean="0"/>
              <a:t>+ Available</a:t>
            </a:r>
          </a:p>
          <a:p>
            <a:r>
              <a:rPr lang="en-US" sz="2500" smtClean="0"/>
              <a:t>Category: Energy crops</a:t>
            </a:r>
          </a:p>
          <a:p>
            <a:pPr lvl="4"/>
            <a:r>
              <a:rPr lang="en-US" sz="1800" smtClean="0"/>
              <a:t>+ Large energy potential</a:t>
            </a:r>
          </a:p>
          <a:p>
            <a:pPr lvl="4"/>
            <a:r>
              <a:rPr lang="en-US" sz="1800" smtClean="0"/>
              <a:t>- Higher price than wood fuel</a:t>
            </a:r>
          </a:p>
          <a:p>
            <a:pPr lvl="4"/>
            <a:r>
              <a:rPr lang="en-US" sz="1800" smtClean="0"/>
              <a:t>- Farmland needed</a:t>
            </a:r>
          </a:p>
          <a:p>
            <a:pPr lvl="4"/>
            <a:r>
              <a:rPr lang="en-US" sz="1800" smtClean="0"/>
              <a:t>- New technology needed to use the fuel in most cases</a:t>
            </a:r>
          </a:p>
          <a:p>
            <a:r>
              <a:rPr lang="en-US" sz="2500" smtClean="0"/>
              <a:t>Category: Agricultural residues</a:t>
            </a:r>
          </a:p>
          <a:p>
            <a:pPr lvl="4"/>
            <a:r>
              <a:rPr lang="en-US" sz="1800" smtClean="0"/>
              <a:t>+ Residue from existing crops</a:t>
            </a:r>
          </a:p>
          <a:p>
            <a:pPr lvl="4"/>
            <a:r>
              <a:rPr lang="en-US" sz="1800" smtClean="0"/>
              <a:t>- Dedicated burning systems needed</a:t>
            </a:r>
          </a:p>
          <a:p>
            <a:pPr lvl="4"/>
            <a:r>
              <a:rPr lang="en-US" sz="1800" smtClean="0"/>
              <a:t>- Harvesting dry straw can be difficult</a:t>
            </a:r>
          </a:p>
          <a:p>
            <a:pPr lvl="4"/>
            <a:endParaRPr lang="en-US" sz="1800" smtClean="0"/>
          </a:p>
          <a:p>
            <a:pPr lvl="4"/>
            <a:endParaRPr lang="en-US" sz="1800" smtClean="0"/>
          </a:p>
          <a:p>
            <a:pPr lvl="4"/>
            <a:endParaRPr lang="en-US" sz="1800" smtClean="0"/>
          </a:p>
          <a:p>
            <a:pPr lvl="4"/>
            <a:endParaRPr lang="en-US" sz="1800" smtClean="0"/>
          </a:p>
          <a:p>
            <a:pPr lvl="4"/>
            <a:endParaRPr lang="en-US" sz="1800" smtClean="0"/>
          </a:p>
          <a:p>
            <a:pPr lvl="4"/>
            <a:endParaRPr lang="en-US" sz="1800" smtClean="0"/>
          </a:p>
        </p:txBody>
      </p:sp>
      <p:sp>
        <p:nvSpPr>
          <p:cNvPr id="4"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5"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2" action="ppaction://hlinksldjump"/>
              </a:rPr>
              <a:t>Kristian</a:t>
            </a:r>
            <a:r>
              <a:rPr lang="fr-FR" sz="1600" dirty="0">
                <a:solidFill>
                  <a:schemeClr val="bg2">
                    <a:lumMod val="50000"/>
                  </a:schemeClr>
                </a:solidFill>
                <a:latin typeface="+mj-lt"/>
                <a:ea typeface="+mj-ea"/>
                <a:cs typeface="+mj-cs"/>
              </a:rPr>
              <a:t>             Xavier             Miguel              Vincent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609600" y="228600"/>
            <a:ext cx="8153400" cy="990600"/>
          </a:xfrm>
        </p:spPr>
        <p:txBody>
          <a:bodyPr/>
          <a:lstStyle/>
          <a:p>
            <a:r>
              <a:rPr lang="en-US" smtClean="0"/>
              <a:t>Conclusions</a:t>
            </a:r>
          </a:p>
        </p:txBody>
      </p:sp>
      <p:sp>
        <p:nvSpPr>
          <p:cNvPr id="58370" name="Rectangle 3"/>
          <p:cNvSpPr>
            <a:spLocks noGrp="1"/>
          </p:cNvSpPr>
          <p:nvPr>
            <p:ph type="body" idx="1"/>
          </p:nvPr>
        </p:nvSpPr>
        <p:spPr>
          <a:xfrm>
            <a:off x="612775" y="1600200"/>
            <a:ext cx="8153400" cy="4525963"/>
          </a:xfrm>
        </p:spPr>
        <p:txBody>
          <a:bodyPr/>
          <a:lstStyle/>
          <a:p>
            <a:r>
              <a:rPr lang="en-GB" smtClean="0"/>
              <a:t>Wood category fuels, a good option for Komossa</a:t>
            </a:r>
            <a:endParaRPr lang="sv-SE" smtClean="0"/>
          </a:p>
          <a:p>
            <a:pPr lvl="1"/>
            <a:r>
              <a:rPr lang="en-GB" smtClean="0"/>
              <a:t>Already in use, existing systems and experience</a:t>
            </a:r>
            <a:endParaRPr lang="sv-SE" smtClean="0"/>
          </a:p>
          <a:p>
            <a:pPr lvl="1"/>
            <a:r>
              <a:rPr lang="en-GB" smtClean="0"/>
              <a:t>Relatively low prices</a:t>
            </a:r>
            <a:endParaRPr lang="sv-SE" smtClean="0"/>
          </a:p>
          <a:p>
            <a:pPr lvl="1"/>
            <a:r>
              <a:rPr lang="en-GB" smtClean="0"/>
              <a:t>Room to develop and use more</a:t>
            </a:r>
            <a:endParaRPr lang="sv-SE" smtClean="0"/>
          </a:p>
          <a:p>
            <a:r>
              <a:rPr lang="en-GB" smtClean="0"/>
              <a:t>Energy crops and straw</a:t>
            </a:r>
            <a:endParaRPr lang="sv-SE" smtClean="0"/>
          </a:p>
          <a:p>
            <a:pPr lvl="1"/>
            <a:r>
              <a:rPr lang="en-GB" smtClean="0"/>
              <a:t>Large energy potential </a:t>
            </a:r>
            <a:endParaRPr lang="sv-SE" smtClean="0"/>
          </a:p>
          <a:p>
            <a:pPr lvl="1"/>
            <a:r>
              <a:rPr lang="en-GB" smtClean="0"/>
              <a:t>Price of fuel</a:t>
            </a:r>
            <a:endParaRPr lang="sv-SE" smtClean="0"/>
          </a:p>
          <a:p>
            <a:pPr lvl="1"/>
            <a:r>
              <a:rPr lang="en-GB" smtClean="0"/>
              <a:t>No existing systems for using the fuel</a:t>
            </a:r>
            <a:endParaRPr lang="sv-SE" smtClean="0"/>
          </a:p>
          <a:p>
            <a:pPr lvl="1"/>
            <a:r>
              <a:rPr lang="en-GB" smtClean="0"/>
              <a:t>High investment cost in new systems</a:t>
            </a:r>
            <a:endParaRPr lang="en-US" smtClean="0"/>
          </a:p>
        </p:txBody>
      </p:sp>
      <p:sp>
        <p:nvSpPr>
          <p:cNvPr id="4"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cxnSp>
        <p:nvCxnSpPr>
          <p:cNvPr id="5"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1547813" y="-171450"/>
            <a:ext cx="9144000" cy="765175"/>
          </a:xfrm>
          <a:prstGeom prst="rect">
            <a:avLst/>
          </a:prstGeom>
        </p:spPr>
        <p:txBody>
          <a:bodyPr anchor="ctr">
            <a:normAutofit/>
          </a:bodyPr>
          <a:lstStyle/>
          <a:p>
            <a:pPr fontAlgn="auto">
              <a:spcBef>
                <a:spcPts val="0"/>
              </a:spcBef>
              <a:spcAft>
                <a:spcPts val="0"/>
              </a:spcAft>
              <a:defRPr/>
            </a:pPr>
            <a:r>
              <a:rPr lang="fr-FR" sz="1600" dirty="0">
                <a:solidFill>
                  <a:schemeClr val="bg2">
                    <a:lumMod val="50000"/>
                  </a:schemeClr>
                </a:solidFill>
                <a:latin typeface="+mj-lt"/>
                <a:ea typeface="+mj-ea"/>
                <a:cs typeface="+mj-cs"/>
              </a:rPr>
              <a:t>Rudy            </a:t>
            </a:r>
            <a:r>
              <a:rPr lang="fr-FR" sz="1600" dirty="0">
                <a:solidFill>
                  <a:schemeClr val="bg2">
                    <a:lumMod val="50000"/>
                  </a:schemeClr>
                </a:solidFill>
                <a:latin typeface="+mj-lt"/>
                <a:ea typeface="+mj-ea"/>
                <a:cs typeface="+mj-cs"/>
                <a:hlinkClick r:id="rId2" action="ppaction://hlinksldjump"/>
              </a:rPr>
              <a:t>Kristian</a:t>
            </a:r>
            <a:r>
              <a:rPr lang="fr-FR" sz="1600" dirty="0">
                <a:solidFill>
                  <a:schemeClr val="bg2">
                    <a:lumMod val="50000"/>
                  </a:schemeClr>
                </a:solidFill>
                <a:latin typeface="+mj-lt"/>
                <a:ea typeface="+mj-ea"/>
                <a:cs typeface="+mj-cs"/>
              </a:rPr>
              <a:t>             Xavier             Miguel              Vincent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normAutofit fontScale="85000" lnSpcReduction="20000"/>
          </a:bodyPr>
          <a:lstStyle/>
          <a:p>
            <a:pPr>
              <a:defRPr/>
            </a:pPr>
            <a:fld id="{0FFDDDFD-F13E-43AC-8EF8-EC90238A25B8}" type="slidenum">
              <a:rPr lang="fr-FR"/>
              <a:pPr>
                <a:defRPr/>
              </a:pPr>
              <a:t>42</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2"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59397" name="Picture 2" descr="https://encrypted-tbn2.gstatic.com/images?q=tbn:ANd9GcS5U65jR45Z0GBXzp31VEFce49YdlvsblLVd_74M0ebkhIE742L"/>
          <p:cNvPicPr>
            <a:picLocks noChangeAspect="1" noChangeArrowheads="1"/>
          </p:cNvPicPr>
          <p:nvPr/>
        </p:nvPicPr>
        <p:blipFill>
          <a:blip r:embed="rId3"/>
          <a:srcRect/>
          <a:stretch>
            <a:fillRect/>
          </a:stretch>
        </p:blipFill>
        <p:spPr bwMode="auto">
          <a:xfrm>
            <a:off x="1763713" y="1916113"/>
            <a:ext cx="5813425"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a:xfrm>
            <a:off x="179388" y="333375"/>
            <a:ext cx="9180512" cy="990600"/>
          </a:xfrm>
        </p:spPr>
        <p:txBody>
          <a:bodyPr/>
          <a:lstStyle/>
          <a:p>
            <a:r>
              <a:rPr lang="es-ES" smtClean="0"/>
              <a:t>Geothermal</a:t>
            </a:r>
            <a:endParaRPr lang="fr-FR" smtClean="0"/>
          </a:p>
        </p:txBody>
      </p:sp>
      <p:sp>
        <p:nvSpPr>
          <p:cNvPr id="60418" name="Espace réservé du contenu 2"/>
          <p:cNvSpPr>
            <a:spLocks noGrp="1"/>
          </p:cNvSpPr>
          <p:nvPr>
            <p:ph sz="quarter" idx="1"/>
          </p:nvPr>
        </p:nvSpPr>
        <p:spPr>
          <a:xfrm>
            <a:off x="250825" y="1628775"/>
            <a:ext cx="8713788" cy="4679950"/>
          </a:xfrm>
        </p:spPr>
        <p:txBody>
          <a:bodyPr/>
          <a:lstStyle/>
          <a:p>
            <a:pPr marL="0" indent="0" algn="ctr">
              <a:buFont typeface="Wingdings" pitchFamily="2" charset="2"/>
              <a:buNone/>
            </a:pPr>
            <a:r>
              <a:rPr lang="en-GB" sz="2600" smtClean="0"/>
              <a:t>Geothermal Energy in Finland</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DD9019FE-E7D7-4AC6-B4CD-C21FCAE24952}" type="slidenum">
              <a:rPr lang="fr-FR"/>
              <a:pPr>
                <a:defRPr/>
              </a:pPr>
              <a:t>43</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2"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60423" name="Picture 2" descr="C:\Users\Miguel Angel\Desktop\agujeros en finlandia.jpg"/>
          <p:cNvPicPr>
            <a:picLocks noChangeAspect="1" noChangeArrowheads="1"/>
          </p:cNvPicPr>
          <p:nvPr/>
        </p:nvPicPr>
        <p:blipFill>
          <a:blip r:embed="rId3"/>
          <a:srcRect l="1741" t="2303" r="1939" b="2678"/>
          <a:stretch>
            <a:fillRect/>
          </a:stretch>
        </p:blipFill>
        <p:spPr bwMode="auto">
          <a:xfrm>
            <a:off x="279400" y="2159000"/>
            <a:ext cx="5524500" cy="4051300"/>
          </a:xfrm>
          <a:prstGeom prst="rect">
            <a:avLst/>
          </a:prstGeom>
          <a:noFill/>
          <a:ln w="9525">
            <a:noFill/>
            <a:miter lim="800000"/>
            <a:headEnd/>
            <a:tailEnd/>
          </a:ln>
        </p:spPr>
      </p:pic>
      <p:sp>
        <p:nvSpPr>
          <p:cNvPr id="60424" name="3 CuadroTexto"/>
          <p:cNvSpPr txBox="1">
            <a:spLocks noChangeArrowheads="1"/>
          </p:cNvSpPr>
          <p:nvPr/>
        </p:nvSpPr>
        <p:spPr bwMode="auto">
          <a:xfrm>
            <a:off x="5940425" y="2420938"/>
            <a:ext cx="2952750" cy="3138487"/>
          </a:xfrm>
          <a:prstGeom prst="rect">
            <a:avLst/>
          </a:prstGeom>
          <a:noFill/>
          <a:ln w="9525">
            <a:noFill/>
            <a:miter lim="800000"/>
            <a:headEnd/>
            <a:tailEnd/>
          </a:ln>
        </p:spPr>
        <p:txBody>
          <a:bodyPr>
            <a:spAutoFit/>
          </a:bodyPr>
          <a:lstStyle/>
          <a:p>
            <a:r>
              <a:rPr lang="en-US">
                <a:latin typeface="Tw Cen MT" pitchFamily="34" charset="0"/>
              </a:rPr>
              <a:t>Geothermal  energy use the heat of the underground to heat fluids.</a:t>
            </a:r>
          </a:p>
          <a:p>
            <a:endParaRPr lang="en-US">
              <a:latin typeface="Tw Cen MT" pitchFamily="34" charset="0"/>
            </a:endParaRPr>
          </a:p>
          <a:p>
            <a:r>
              <a:rPr lang="en-US">
                <a:latin typeface="Tw Cen MT" pitchFamily="34" charset="0"/>
              </a:rPr>
              <a:t>Each year in Finland in most households consider geothermal energy. Thanks to its simplicity of installation and maintenance.</a:t>
            </a:r>
          </a:p>
          <a:p>
            <a:endParaRPr lang="en-US">
              <a:latin typeface="Tw Cen MT" pitchFamily="34" charset="0"/>
            </a:endParaRPr>
          </a:p>
          <a:p>
            <a:endParaRPr lang="en-US">
              <a:latin typeface="Tw Cen MT"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normAutofit fontScale="85000" lnSpcReduction="20000"/>
          </a:bodyPr>
          <a:lstStyle/>
          <a:p>
            <a:pPr>
              <a:defRPr/>
            </a:pPr>
            <a:fld id="{4A647F22-283D-4F49-88DE-CA27BF3383AF}" type="slidenum">
              <a:rPr lang="fr-FR"/>
              <a:pPr>
                <a:defRPr/>
              </a:pPr>
              <a:t>44</a:t>
            </a:fld>
            <a:endParaRPr lang="fr-FR"/>
          </a:p>
        </p:txBody>
      </p:sp>
      <p:sp>
        <p:nvSpPr>
          <p:cNvPr id="61442" name="4 CuadroTexto"/>
          <p:cNvSpPr txBox="1">
            <a:spLocks noChangeArrowheads="1"/>
          </p:cNvSpPr>
          <p:nvPr/>
        </p:nvSpPr>
        <p:spPr bwMode="auto">
          <a:xfrm>
            <a:off x="4787900" y="1557338"/>
            <a:ext cx="4116388" cy="4784725"/>
          </a:xfrm>
          <a:prstGeom prst="rect">
            <a:avLst/>
          </a:prstGeom>
          <a:noFill/>
          <a:ln w="9525">
            <a:noFill/>
            <a:miter lim="800000"/>
            <a:headEnd/>
            <a:tailEnd/>
          </a:ln>
        </p:spPr>
        <p:txBody>
          <a:bodyPr>
            <a:spAutoFit/>
          </a:bodyPr>
          <a:lstStyle/>
          <a:p>
            <a:r>
              <a:rPr lang="es-ES" sz="2400">
                <a:latin typeface="Tw Cen MT" pitchFamily="34" charset="0"/>
              </a:rPr>
              <a:t>Components</a:t>
            </a:r>
          </a:p>
          <a:p>
            <a:endParaRPr lang="es-ES" sz="1100">
              <a:latin typeface="Tw Cen MT" pitchFamily="34" charset="0"/>
            </a:endParaRPr>
          </a:p>
          <a:p>
            <a:pPr algn="just"/>
            <a:r>
              <a:rPr lang="es-ES" b="1">
                <a:latin typeface="Tw Cen MT" pitchFamily="34" charset="0"/>
              </a:rPr>
              <a:t>Heat pump: </a:t>
            </a:r>
            <a:r>
              <a:rPr lang="en-US">
                <a:latin typeface="Tw Cen MT" pitchFamily="34" charset="0"/>
              </a:rPr>
              <a:t>Is responsible for pumping the water from the underground into the home, has a system of evaporation and condensation to achieve higher temperature in the fluid.</a:t>
            </a:r>
          </a:p>
          <a:p>
            <a:r>
              <a:rPr lang="en-US">
                <a:latin typeface="Tw Cen MT" pitchFamily="34" charset="0"/>
              </a:rPr>
              <a:t/>
            </a:r>
            <a:br>
              <a:rPr lang="en-US">
                <a:latin typeface="Tw Cen MT" pitchFamily="34" charset="0"/>
              </a:rPr>
            </a:br>
            <a:r>
              <a:rPr lang="en-US" b="1">
                <a:latin typeface="Tw Cen MT" pitchFamily="34" charset="0"/>
              </a:rPr>
              <a:t>Drill: </a:t>
            </a:r>
            <a:r>
              <a:rPr lang="en-US">
                <a:latin typeface="Tw Cen MT" pitchFamily="34" charset="0"/>
              </a:rPr>
              <a:t>Is a drill that is done at 5 or 6 meters of the house, at a depth between 150 and 230 m and a diameter of about 15mm. Inside of the drill there is a tube through which the fluid circulates.</a:t>
            </a:r>
          </a:p>
          <a:p>
            <a:r>
              <a:rPr lang="en-US">
                <a:latin typeface="Tw Cen MT" pitchFamily="34" charset="0"/>
              </a:rPr>
              <a:t/>
            </a:r>
            <a:br>
              <a:rPr lang="en-US">
                <a:latin typeface="Tw Cen MT" pitchFamily="34" charset="0"/>
              </a:rPr>
            </a:br>
            <a:r>
              <a:rPr lang="en-US" b="1">
                <a:latin typeface="Tw Cen MT" pitchFamily="34" charset="0"/>
              </a:rPr>
              <a:t>Pipes: </a:t>
            </a:r>
            <a:r>
              <a:rPr lang="en-US">
                <a:latin typeface="Tw Cen MT" pitchFamily="34" charset="0"/>
              </a:rPr>
              <a:t>Are the tubes that carrying the fluid to the heat pump to underground , and the heat pump  to inside the home.</a:t>
            </a:r>
          </a:p>
        </p:txBody>
      </p:sp>
      <p:sp>
        <p:nvSpPr>
          <p:cNvPr id="61443" name="5 CuadroTexto"/>
          <p:cNvSpPr txBox="1">
            <a:spLocks noChangeArrowheads="1"/>
          </p:cNvSpPr>
          <p:nvPr/>
        </p:nvSpPr>
        <p:spPr bwMode="auto">
          <a:xfrm>
            <a:off x="246063" y="1693863"/>
            <a:ext cx="3455987" cy="523875"/>
          </a:xfrm>
          <a:prstGeom prst="rect">
            <a:avLst/>
          </a:prstGeom>
          <a:noFill/>
          <a:ln w="9525">
            <a:noFill/>
            <a:miter lim="800000"/>
            <a:headEnd/>
            <a:tailEnd/>
          </a:ln>
        </p:spPr>
        <p:txBody>
          <a:bodyPr>
            <a:spAutoFit/>
          </a:bodyPr>
          <a:lstStyle/>
          <a:p>
            <a:r>
              <a:rPr lang="es-ES" sz="2800">
                <a:latin typeface="Tw Cen MT" pitchFamily="34" charset="0"/>
              </a:rPr>
              <a:t>Operating Scheme</a:t>
            </a:r>
            <a:endParaRPr lang="en-GB" sz="2800">
              <a:latin typeface="Tw Cen MT" pitchFamily="34" charset="0"/>
            </a:endParaRPr>
          </a:p>
        </p:txBody>
      </p:sp>
      <p:pic>
        <p:nvPicPr>
          <p:cNvPr id="61444" name="Picture 2" descr="http://areeweb.polito.it/ricerca/groundwater/ricerca/Foto/BHE.png"/>
          <p:cNvPicPr>
            <a:picLocks noChangeAspect="1" noChangeArrowheads="1"/>
          </p:cNvPicPr>
          <p:nvPr/>
        </p:nvPicPr>
        <p:blipFill>
          <a:blip r:embed="rId2"/>
          <a:srcRect/>
          <a:stretch>
            <a:fillRect/>
          </a:stretch>
        </p:blipFill>
        <p:spPr bwMode="auto">
          <a:xfrm>
            <a:off x="550863" y="2349500"/>
            <a:ext cx="3360737" cy="4257675"/>
          </a:xfrm>
          <a:prstGeom prst="rect">
            <a:avLst/>
          </a:prstGeom>
          <a:noFill/>
          <a:ln w="9525">
            <a:noFill/>
            <a:miter lim="800000"/>
            <a:headEnd/>
            <a:tailEnd/>
          </a:ln>
        </p:spPr>
      </p:pic>
      <p:sp>
        <p:nvSpPr>
          <p:cNvPr id="8" name="Titre 1"/>
          <p:cNvSpPr txBox="1">
            <a:spLocks/>
          </p:cNvSpPr>
          <p:nvPr/>
        </p:nvSpPr>
        <p:spPr>
          <a:xfrm>
            <a:off x="179388" y="333375"/>
            <a:ext cx="9180512" cy="990600"/>
          </a:xfrm>
          <a:prstGeom prst="rect">
            <a:avLst/>
          </a:prstGeom>
        </p:spPr>
        <p:txBody>
          <a:bodyPr anchor="ctr">
            <a:normAutofit/>
          </a:bodyPr>
          <a:lstStyle/>
          <a:p>
            <a:pPr fontAlgn="auto">
              <a:spcAft>
                <a:spcPts val="0"/>
              </a:spcAft>
              <a:defRPr/>
            </a:pPr>
            <a:r>
              <a:rPr lang="es-ES" sz="4400" dirty="0" err="1">
                <a:solidFill>
                  <a:schemeClr val="tx2"/>
                </a:solidFill>
                <a:latin typeface="+mj-lt"/>
                <a:ea typeface="+mj-ea"/>
                <a:cs typeface="+mj-cs"/>
              </a:rPr>
              <a:t>Geothermal</a:t>
            </a:r>
            <a:endParaRPr lang="fr-FR" sz="4400" dirty="0">
              <a:solidFill>
                <a:schemeClr val="tx2"/>
              </a:solidFill>
              <a:latin typeface="+mj-lt"/>
              <a:ea typeface="+mj-ea"/>
              <a:cs typeface="+mj-cs"/>
            </a:endParaRPr>
          </a:p>
        </p:txBody>
      </p:sp>
      <p:sp>
        <p:nvSpPr>
          <p:cNvPr id="9"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3"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0"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re 1"/>
          <p:cNvSpPr>
            <a:spLocks noGrp="1"/>
          </p:cNvSpPr>
          <p:nvPr>
            <p:ph type="title"/>
          </p:nvPr>
        </p:nvSpPr>
        <p:spPr>
          <a:xfrm>
            <a:off x="179388" y="333375"/>
            <a:ext cx="9180512" cy="990600"/>
          </a:xfrm>
        </p:spPr>
        <p:txBody>
          <a:bodyPr/>
          <a:lstStyle/>
          <a:p>
            <a:r>
              <a:rPr lang="fr-FR" smtClean="0"/>
              <a:t>Geothermal</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DA537B98-DE90-4859-A122-AB8B757F660A}" type="slidenum">
              <a:rPr lang="fr-FR"/>
              <a:pPr>
                <a:defRPr/>
              </a:pPr>
              <a:t>45</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2"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470" name="4 Marcador de contenido"/>
          <p:cNvSpPr>
            <a:spLocks noGrp="1"/>
          </p:cNvSpPr>
          <p:nvPr>
            <p:ph sz="quarter" idx="1"/>
          </p:nvPr>
        </p:nvSpPr>
        <p:spPr>
          <a:xfrm>
            <a:off x="612775" y="1600200"/>
            <a:ext cx="8153400" cy="4495800"/>
          </a:xfrm>
        </p:spPr>
        <p:txBody>
          <a:bodyPr/>
          <a:lstStyle/>
          <a:p>
            <a:pPr>
              <a:buFont typeface="Wingdings" pitchFamily="2" charset="2"/>
              <a:buNone/>
            </a:pPr>
            <a:r>
              <a:rPr lang="en-GB" smtClean="0"/>
              <a:t>Brief explanation of how geothermal energy works  </a:t>
            </a:r>
          </a:p>
        </p:txBody>
      </p:sp>
      <p:pic>
        <p:nvPicPr>
          <p:cNvPr id="62471" name="Imatge 7"/>
          <p:cNvPicPr>
            <a:picLocks noChangeAspect="1" noChangeArrowheads="1"/>
          </p:cNvPicPr>
          <p:nvPr/>
        </p:nvPicPr>
        <p:blipFill>
          <a:blip r:embed="rId3"/>
          <a:srcRect/>
          <a:stretch>
            <a:fillRect/>
          </a:stretch>
        </p:blipFill>
        <p:spPr bwMode="auto">
          <a:xfrm>
            <a:off x="4211638" y="2636838"/>
            <a:ext cx="4402137" cy="3744912"/>
          </a:xfrm>
          <a:prstGeom prst="rect">
            <a:avLst/>
          </a:prstGeom>
          <a:noFill/>
          <a:ln w="9525">
            <a:noFill/>
            <a:miter lim="800000"/>
            <a:headEnd/>
            <a:tailEnd/>
          </a:ln>
        </p:spPr>
      </p:pic>
      <p:sp>
        <p:nvSpPr>
          <p:cNvPr id="62472" name="QuadreDeText 11"/>
          <p:cNvSpPr txBox="1">
            <a:spLocks noChangeArrowheads="1"/>
          </p:cNvSpPr>
          <p:nvPr/>
        </p:nvSpPr>
        <p:spPr bwMode="auto">
          <a:xfrm>
            <a:off x="4211638" y="2205038"/>
            <a:ext cx="2881312" cy="369887"/>
          </a:xfrm>
          <a:prstGeom prst="rect">
            <a:avLst/>
          </a:prstGeom>
          <a:noFill/>
          <a:ln w="9525">
            <a:noFill/>
            <a:miter lim="800000"/>
            <a:headEnd/>
            <a:tailEnd/>
          </a:ln>
        </p:spPr>
        <p:txBody>
          <a:bodyPr>
            <a:spAutoFit/>
          </a:bodyPr>
          <a:lstStyle/>
          <a:p>
            <a:pPr>
              <a:buFont typeface="Arial" charset="0"/>
              <a:buChar char="•"/>
            </a:pPr>
            <a:r>
              <a:rPr lang="ca-ES">
                <a:latin typeface="Tw Cen MT" pitchFamily="34" charset="0"/>
              </a:rPr>
              <a:t> </a:t>
            </a:r>
            <a:r>
              <a:rPr lang="en-GB">
                <a:latin typeface="Tw Cen MT" pitchFamily="34" charset="0"/>
              </a:rPr>
              <a:t>Operation</a:t>
            </a:r>
            <a:r>
              <a:rPr lang="ca-ES">
                <a:latin typeface="Tw Cen MT" pitchFamily="34" charset="0"/>
              </a:rPr>
              <a:t> reversible mode </a:t>
            </a:r>
          </a:p>
        </p:txBody>
      </p:sp>
      <p:sp>
        <p:nvSpPr>
          <p:cNvPr id="62473" name="QuadreDeText 12"/>
          <p:cNvSpPr txBox="1">
            <a:spLocks noChangeArrowheads="1"/>
          </p:cNvSpPr>
          <p:nvPr/>
        </p:nvSpPr>
        <p:spPr bwMode="auto">
          <a:xfrm>
            <a:off x="395288" y="2205038"/>
            <a:ext cx="3600450" cy="4216400"/>
          </a:xfrm>
          <a:prstGeom prst="rect">
            <a:avLst/>
          </a:prstGeom>
          <a:noFill/>
          <a:ln w="9525">
            <a:noFill/>
            <a:miter lim="800000"/>
            <a:headEnd/>
            <a:tailEnd/>
          </a:ln>
        </p:spPr>
        <p:txBody>
          <a:bodyPr>
            <a:spAutoFit/>
          </a:bodyPr>
          <a:lstStyle/>
          <a:p>
            <a:pPr>
              <a:buFont typeface="Arial" charset="0"/>
              <a:buChar char="•"/>
            </a:pPr>
            <a:r>
              <a:rPr lang="en-GB">
                <a:latin typeface="Tw Cen MT" pitchFamily="34" charset="0"/>
              </a:rPr>
              <a:t> A practical case</a:t>
            </a:r>
          </a:p>
          <a:p>
            <a:endParaRPr lang="en-GB">
              <a:latin typeface="Tw Cen MT" pitchFamily="34" charset="0"/>
            </a:endParaRPr>
          </a:p>
          <a:p>
            <a:pPr algn="just"/>
            <a:r>
              <a:rPr lang="en-GB">
                <a:latin typeface="Tw Cen MT" pitchFamily="34" charset="0"/>
              </a:rPr>
              <a:t>A house with </a:t>
            </a:r>
            <a:r>
              <a:rPr lang="en-GB" b="1">
                <a:latin typeface="Tw Cen MT" pitchFamily="34" charset="0"/>
              </a:rPr>
              <a:t>100-150 m</a:t>
            </a:r>
            <a:r>
              <a:rPr lang="en-GB" b="1" baseline="30000">
                <a:latin typeface="Tw Cen MT" pitchFamily="34" charset="0"/>
              </a:rPr>
              <a:t>2</a:t>
            </a:r>
            <a:r>
              <a:rPr lang="en-GB" b="1">
                <a:latin typeface="Tw Cen MT" pitchFamily="34" charset="0"/>
              </a:rPr>
              <a:t> </a:t>
            </a:r>
            <a:r>
              <a:rPr lang="en-GB">
                <a:latin typeface="Tw Cen MT" pitchFamily="34" charset="0"/>
              </a:rPr>
              <a:t>requires a heat pump with </a:t>
            </a:r>
            <a:r>
              <a:rPr lang="en-GB" b="1">
                <a:latin typeface="Tw Cen MT" pitchFamily="34" charset="0"/>
              </a:rPr>
              <a:t>5.0 kW</a:t>
            </a:r>
            <a:r>
              <a:rPr lang="en-GB">
                <a:latin typeface="Tw Cen MT" pitchFamily="34" charset="0"/>
              </a:rPr>
              <a:t>. </a:t>
            </a:r>
          </a:p>
          <a:p>
            <a:pPr algn="just"/>
            <a:endParaRPr lang="en-GB">
              <a:latin typeface="Tw Cen MT" pitchFamily="34" charset="0"/>
            </a:endParaRPr>
          </a:p>
          <a:p>
            <a:pPr algn="just"/>
            <a:r>
              <a:rPr lang="en-GB">
                <a:latin typeface="Tw Cen MT" pitchFamily="34" charset="0"/>
              </a:rPr>
              <a:t>To collect the necessary heat from under the soil, some </a:t>
            </a:r>
            <a:r>
              <a:rPr lang="en-GB" b="1">
                <a:latin typeface="Tw Cen MT" pitchFamily="34" charset="0"/>
              </a:rPr>
              <a:t>200 metres </a:t>
            </a:r>
            <a:r>
              <a:rPr lang="en-GB">
                <a:latin typeface="Tw Cen MT" pitchFamily="34" charset="0"/>
              </a:rPr>
              <a:t>of pipe need. </a:t>
            </a:r>
          </a:p>
          <a:p>
            <a:pPr algn="just"/>
            <a:endParaRPr lang="en-GB">
              <a:latin typeface="Tw Cen MT" pitchFamily="34" charset="0"/>
            </a:endParaRPr>
          </a:p>
          <a:p>
            <a:pPr algn="just"/>
            <a:r>
              <a:rPr lang="en-GB">
                <a:latin typeface="Tw Cen MT" pitchFamily="34" charset="0"/>
              </a:rPr>
              <a:t>Heat pump systems can meet </a:t>
            </a:r>
            <a:r>
              <a:rPr lang="en-GB" b="1">
                <a:latin typeface="Tw Cen MT" pitchFamily="34" charset="0"/>
              </a:rPr>
              <a:t>60 %</a:t>
            </a:r>
            <a:r>
              <a:rPr lang="en-GB">
                <a:latin typeface="Tw Cen MT" pitchFamily="34" charset="0"/>
              </a:rPr>
              <a:t> of the </a:t>
            </a:r>
            <a:r>
              <a:rPr lang="en-GB" b="1">
                <a:latin typeface="Tw Cen MT" pitchFamily="34" charset="0"/>
              </a:rPr>
              <a:t>energy needs </a:t>
            </a:r>
            <a:r>
              <a:rPr lang="en-GB">
                <a:latin typeface="Tw Cen MT" pitchFamily="34" charset="0"/>
              </a:rPr>
              <a:t>of a detached house and </a:t>
            </a:r>
            <a:r>
              <a:rPr lang="en-GB" b="1">
                <a:latin typeface="Tw Cen MT" pitchFamily="34" charset="0"/>
              </a:rPr>
              <a:t>90%</a:t>
            </a:r>
            <a:r>
              <a:rPr lang="en-GB">
                <a:latin typeface="Tw Cen MT" pitchFamily="34" charset="0"/>
              </a:rPr>
              <a:t> of </a:t>
            </a:r>
            <a:r>
              <a:rPr lang="en-GB" b="1">
                <a:latin typeface="Tw Cen MT" pitchFamily="34" charset="0"/>
              </a:rPr>
              <a:t>heating needs</a:t>
            </a:r>
            <a:r>
              <a:rPr lang="en-GB">
                <a:latin typeface="Tw Cen MT" pitchFamily="34" charset="0"/>
              </a:rPr>
              <a:t>. The rest of the heat needed can be obtained from other energy</a:t>
            </a:r>
          </a:p>
          <a:p>
            <a:endParaRPr lang="es-ES_tradnl" sz="1600">
              <a:latin typeface="Tw Cen MT"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re 1"/>
          <p:cNvSpPr>
            <a:spLocks noGrp="1"/>
          </p:cNvSpPr>
          <p:nvPr>
            <p:ph type="title"/>
          </p:nvPr>
        </p:nvSpPr>
        <p:spPr>
          <a:xfrm>
            <a:off x="179388" y="333375"/>
            <a:ext cx="9180512" cy="990600"/>
          </a:xfrm>
        </p:spPr>
        <p:txBody>
          <a:bodyPr/>
          <a:lstStyle/>
          <a:p>
            <a:r>
              <a:rPr lang="fr-FR" smtClean="0"/>
              <a:t>Geothermal</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BD920EA0-877D-4233-97F1-DE8B0B78802E}" type="slidenum">
              <a:rPr lang="fr-FR"/>
              <a:pPr>
                <a:defRPr/>
              </a:pPr>
              <a:t>46</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a:t>
            </a:r>
            <a:r>
              <a:rPr lang="fr-FR" sz="1600" dirty="0">
                <a:solidFill>
                  <a:schemeClr val="bg2">
                    <a:lumMod val="50000"/>
                  </a:schemeClr>
                </a:solidFill>
                <a:latin typeface="+mj-lt"/>
                <a:ea typeface="+mj-ea"/>
                <a:cs typeface="+mj-cs"/>
                <a:hlinkClick r:id="rId2" action="ppaction://hlinksldjump"/>
              </a:rPr>
              <a:t>Miguel</a:t>
            </a:r>
            <a:r>
              <a:rPr lang="fr-FR" sz="1600" dirty="0">
                <a:solidFill>
                  <a:schemeClr val="bg2">
                    <a:lumMod val="50000"/>
                  </a:schemeClr>
                </a:solidFill>
                <a:latin typeface="+mj-lt"/>
                <a:ea typeface="+mj-ea"/>
                <a:cs typeface="+mj-cs"/>
              </a:rPr>
              <a:t>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 name="4 Marcador de contenido"/>
          <p:cNvSpPr>
            <a:spLocks noGrp="1"/>
          </p:cNvSpPr>
          <p:nvPr>
            <p:ph sz="quarter" idx="1"/>
          </p:nvPr>
        </p:nvSpPr>
        <p:spPr>
          <a:xfrm>
            <a:off x="612775" y="1600200"/>
            <a:ext cx="8207375" cy="4781550"/>
          </a:xfrm>
        </p:spPr>
        <p:txBody>
          <a:bodyPr>
            <a:normAutofit fontScale="85000" lnSpcReduction="20000"/>
          </a:bodyPr>
          <a:lstStyle/>
          <a:p>
            <a:pPr marL="320040" indent="-320040" fontAlgn="auto">
              <a:spcAft>
                <a:spcPts val="0"/>
              </a:spcAft>
              <a:buFont typeface="Wingdings"/>
              <a:buNone/>
              <a:defRPr/>
            </a:pPr>
            <a:r>
              <a:rPr lang="en-GB" sz="2800" dirty="0" smtClean="0"/>
              <a:t>Investment estimation </a:t>
            </a:r>
          </a:p>
          <a:p>
            <a:pPr marL="320040" indent="-320040" fontAlgn="auto">
              <a:spcAft>
                <a:spcPts val="0"/>
              </a:spcAft>
              <a:buFont typeface="Wingdings"/>
              <a:buNone/>
              <a:defRPr/>
            </a:pPr>
            <a:endParaRPr lang="en-GB" sz="2800" dirty="0" smtClean="0"/>
          </a:p>
          <a:p>
            <a:pPr marL="320040" indent="-320040" fontAlgn="auto">
              <a:spcAft>
                <a:spcPts val="0"/>
              </a:spcAft>
              <a:buFont typeface="Wingdings"/>
              <a:buNone/>
              <a:defRPr/>
            </a:pPr>
            <a:endParaRPr lang="en-GB" sz="2800" dirty="0" smtClean="0"/>
          </a:p>
          <a:p>
            <a:pPr marL="320040" indent="-320040" fontAlgn="auto">
              <a:spcAft>
                <a:spcPts val="0"/>
              </a:spcAft>
              <a:buFont typeface="Wingdings"/>
              <a:buNone/>
              <a:defRPr/>
            </a:pPr>
            <a:endParaRPr lang="en-GB" sz="2800" dirty="0" smtClean="0"/>
          </a:p>
          <a:p>
            <a:pPr marL="320040" indent="-320040" fontAlgn="auto">
              <a:spcAft>
                <a:spcPts val="0"/>
              </a:spcAft>
              <a:buFont typeface="Wingdings"/>
              <a:buNone/>
              <a:defRPr/>
            </a:pPr>
            <a:endParaRPr lang="en-GB" sz="2800" dirty="0" smtClean="0"/>
          </a:p>
          <a:p>
            <a:pPr marL="320040" indent="-320040" fontAlgn="auto">
              <a:spcAft>
                <a:spcPts val="0"/>
              </a:spcAft>
              <a:buFont typeface="Wingdings"/>
              <a:buNone/>
              <a:defRPr/>
            </a:pPr>
            <a:endParaRPr lang="en-GB" sz="2800" dirty="0" smtClean="0"/>
          </a:p>
          <a:p>
            <a:pPr marL="320040" indent="-320040" fontAlgn="auto">
              <a:spcAft>
                <a:spcPts val="0"/>
              </a:spcAft>
              <a:buFont typeface="Wingdings"/>
              <a:buNone/>
              <a:defRPr/>
            </a:pPr>
            <a:endParaRPr lang="en-GB" sz="2800" dirty="0" smtClean="0"/>
          </a:p>
          <a:p>
            <a:pPr marL="320040" indent="-320040" fontAlgn="auto">
              <a:spcAft>
                <a:spcPts val="0"/>
              </a:spcAft>
              <a:buFont typeface="Wingdings"/>
              <a:buNone/>
              <a:defRPr/>
            </a:pPr>
            <a:r>
              <a:rPr lang="en-GB" sz="2400" u="sng" dirty="0" smtClean="0"/>
              <a:t>Advantages</a:t>
            </a:r>
          </a:p>
          <a:p>
            <a:pPr marL="320040" indent="-320040" fontAlgn="auto">
              <a:spcAft>
                <a:spcPts val="0"/>
              </a:spcAft>
              <a:buFont typeface="Wingdings" pitchFamily="2" charset="2"/>
              <a:buChar char="Ø"/>
              <a:defRPr/>
            </a:pPr>
            <a:r>
              <a:rPr lang="en-GB" sz="2100" dirty="0" smtClean="0"/>
              <a:t>Short period of installation and payback</a:t>
            </a:r>
          </a:p>
          <a:p>
            <a:pPr marL="320040" indent="-320040" fontAlgn="auto">
              <a:spcAft>
                <a:spcPts val="0"/>
              </a:spcAft>
              <a:buFont typeface="Wingdings" pitchFamily="2" charset="2"/>
              <a:buChar char="Ø"/>
              <a:defRPr/>
            </a:pPr>
            <a:r>
              <a:rPr lang="en-GB" sz="2100" dirty="0" smtClean="0"/>
              <a:t>Very low </a:t>
            </a:r>
            <a:r>
              <a:rPr lang="es-ES_tradnl" sz="2100" dirty="0" smtClean="0"/>
              <a:t>maintenance</a:t>
            </a:r>
            <a:endParaRPr lang="en-GB" sz="2100" dirty="0" smtClean="0"/>
          </a:p>
          <a:p>
            <a:pPr marL="320040" indent="-320040" fontAlgn="auto">
              <a:spcAft>
                <a:spcPts val="0"/>
              </a:spcAft>
              <a:buFont typeface="Wingdings"/>
              <a:buNone/>
              <a:defRPr/>
            </a:pPr>
            <a:r>
              <a:rPr lang="en-GB" sz="2400" u="sng" dirty="0" smtClean="0"/>
              <a:t>Disadvantages</a:t>
            </a:r>
          </a:p>
          <a:p>
            <a:pPr marL="320040" indent="-320040" fontAlgn="auto">
              <a:spcAft>
                <a:spcPts val="0"/>
              </a:spcAft>
              <a:buFont typeface="Wingdings" pitchFamily="2" charset="2"/>
              <a:buChar char="Ø"/>
              <a:defRPr/>
            </a:pPr>
            <a:r>
              <a:rPr lang="en-GB" sz="2100" dirty="0" smtClean="0"/>
              <a:t>Depending on type of land, the investment increase</a:t>
            </a:r>
          </a:p>
          <a:p>
            <a:pPr marL="320040" indent="-320040" fontAlgn="auto">
              <a:spcAft>
                <a:spcPts val="0"/>
              </a:spcAft>
              <a:buFont typeface="Wingdings" pitchFamily="2" charset="2"/>
              <a:buChar char="Ø"/>
              <a:defRPr/>
            </a:pPr>
            <a:r>
              <a:rPr lang="en-GB" sz="2100" dirty="0" smtClean="0"/>
              <a:t>Need another system to cover energy needs</a:t>
            </a:r>
          </a:p>
          <a:p>
            <a:pPr marL="320040" indent="-320040" fontAlgn="auto">
              <a:spcAft>
                <a:spcPts val="0"/>
              </a:spcAft>
              <a:buFont typeface="Wingdings" pitchFamily="2" charset="2"/>
              <a:buChar char="Ø"/>
              <a:defRPr/>
            </a:pPr>
            <a:endParaRPr lang="en-GB" sz="2400" dirty="0" smtClean="0"/>
          </a:p>
          <a:p>
            <a:pPr marL="640080" lvl="1" indent="-274320" fontAlgn="auto">
              <a:spcAft>
                <a:spcPts val="0"/>
              </a:spcAft>
              <a:buFont typeface="Wingdings" pitchFamily="2" charset="2"/>
              <a:buChar char="Ø"/>
              <a:defRPr/>
            </a:pPr>
            <a:endParaRPr lang="en-GB" sz="2100" dirty="0" smtClean="0"/>
          </a:p>
          <a:p>
            <a:pPr marL="320040" indent="-320040" fontAlgn="auto">
              <a:spcAft>
                <a:spcPts val="0"/>
              </a:spcAft>
              <a:buFont typeface="Wingdings" pitchFamily="2" charset="2"/>
              <a:buChar char="Ø"/>
              <a:defRPr/>
            </a:pPr>
            <a:endParaRPr lang="en-GB" sz="1800" dirty="0" smtClean="0"/>
          </a:p>
          <a:p>
            <a:pPr lvl="2" fontAlgn="auto">
              <a:spcAft>
                <a:spcPts val="0"/>
              </a:spcAft>
              <a:buFont typeface="Wingdings"/>
              <a:buNone/>
              <a:defRPr/>
            </a:pPr>
            <a:endParaRPr lang="en-GB" sz="2200" dirty="0" smtClean="0"/>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endParaRPr lang="en-GB" dirty="0" smtClean="0"/>
          </a:p>
          <a:p>
            <a:pPr marL="320040" indent="-320040" fontAlgn="auto">
              <a:spcAft>
                <a:spcPts val="0"/>
              </a:spcAft>
              <a:buFont typeface="Wingdings"/>
              <a:buNone/>
              <a:defRPr/>
            </a:pPr>
            <a:endParaRPr lang="en-GB" dirty="0"/>
          </a:p>
        </p:txBody>
      </p:sp>
      <p:graphicFrame>
        <p:nvGraphicFramePr>
          <p:cNvPr id="8" name="4 Marcador de contenido"/>
          <p:cNvGraphicFramePr>
            <a:graphicFrameLocks/>
          </p:cNvGraphicFramePr>
          <p:nvPr/>
        </p:nvGraphicFramePr>
        <p:xfrm>
          <a:off x="1331913" y="2205038"/>
          <a:ext cx="6624637" cy="1828800"/>
        </p:xfrm>
        <a:graphic>
          <a:graphicData uri="http://schemas.openxmlformats.org/drawingml/2006/table">
            <a:tbl>
              <a:tblPr firstRow="1" bandRow="1">
                <a:tableStyleId>{5C22544A-7EE6-4342-B048-85BDC9FD1C3A}</a:tableStyleId>
              </a:tblPr>
              <a:tblGrid>
                <a:gridCol w="1836102"/>
                <a:gridCol w="1476266"/>
                <a:gridCol w="1656184"/>
                <a:gridCol w="1656184"/>
              </a:tblGrid>
              <a:tr h="345638">
                <a:tc>
                  <a:txBody>
                    <a:bodyPr/>
                    <a:lstStyle/>
                    <a:p>
                      <a:r>
                        <a:rPr lang="en-GB" dirty="0" smtClean="0"/>
                        <a:t>Element </a:t>
                      </a:r>
                      <a:endParaRPr lang="en-GB" dirty="0"/>
                    </a:p>
                  </a:txBody>
                  <a:tcPr/>
                </a:tc>
                <a:tc>
                  <a:txBody>
                    <a:bodyPr/>
                    <a:lstStyle/>
                    <a:p>
                      <a:r>
                        <a:rPr lang="en-GB" dirty="0" smtClean="0"/>
                        <a:t>Cost per unit </a:t>
                      </a:r>
                      <a:endParaRPr lang="en-GB" dirty="0"/>
                    </a:p>
                  </a:txBody>
                  <a:tcPr/>
                </a:tc>
                <a:tc>
                  <a:txBody>
                    <a:bodyPr/>
                    <a:lstStyle/>
                    <a:p>
                      <a:r>
                        <a:rPr lang="en-GB" dirty="0" smtClean="0"/>
                        <a:t> Units</a:t>
                      </a:r>
                      <a:endParaRPr lang="en-GB" dirty="0"/>
                    </a:p>
                  </a:txBody>
                  <a:tcPr/>
                </a:tc>
                <a:tc>
                  <a:txBody>
                    <a:bodyPr/>
                    <a:lstStyle/>
                    <a:p>
                      <a:r>
                        <a:rPr lang="en-GB" dirty="0" smtClean="0"/>
                        <a:t>Total price</a:t>
                      </a:r>
                      <a:endParaRPr lang="en-GB" dirty="0"/>
                    </a:p>
                  </a:txBody>
                  <a:tcPr/>
                </a:tc>
              </a:tr>
              <a:tr h="345638">
                <a:tc>
                  <a:txBody>
                    <a:bodyPr/>
                    <a:lstStyle/>
                    <a:p>
                      <a:r>
                        <a:rPr lang="en-GB" dirty="0" smtClean="0"/>
                        <a:t>Heat</a:t>
                      </a:r>
                      <a:r>
                        <a:rPr lang="en-GB" baseline="0" dirty="0" smtClean="0"/>
                        <a:t> Pump </a:t>
                      </a:r>
                      <a:endParaRPr lang="en-GB" dirty="0"/>
                    </a:p>
                  </a:txBody>
                  <a:tcPr/>
                </a:tc>
                <a:tc>
                  <a:txBody>
                    <a:bodyPr/>
                    <a:lstStyle/>
                    <a:p>
                      <a:r>
                        <a:rPr lang="en-GB" dirty="0" smtClean="0"/>
                        <a:t>6500</a:t>
                      </a:r>
                      <a:endParaRPr lang="en-GB" dirty="0"/>
                    </a:p>
                  </a:txBody>
                  <a:tcPr/>
                </a:tc>
                <a:tc>
                  <a:txBody>
                    <a:bodyPr/>
                    <a:lstStyle/>
                    <a:p>
                      <a:r>
                        <a:rPr lang="en-GB" dirty="0" smtClean="0"/>
                        <a:t>12 kW</a:t>
                      </a:r>
                      <a:endParaRPr lang="en-GB" dirty="0"/>
                    </a:p>
                  </a:txBody>
                  <a:tcPr/>
                </a:tc>
                <a:tc>
                  <a:txBody>
                    <a:bodyPr/>
                    <a:lstStyle/>
                    <a:p>
                      <a:r>
                        <a:rPr lang="en-GB" dirty="0" smtClean="0"/>
                        <a:t>6500</a:t>
                      </a:r>
                      <a:endParaRPr lang="en-GB" dirty="0"/>
                    </a:p>
                  </a:txBody>
                  <a:tcPr/>
                </a:tc>
              </a:tr>
              <a:tr h="345638">
                <a:tc>
                  <a:txBody>
                    <a:bodyPr/>
                    <a:lstStyle/>
                    <a:p>
                      <a:r>
                        <a:rPr lang="en-GB" dirty="0" smtClean="0"/>
                        <a:t>Drill</a:t>
                      </a:r>
                      <a:endParaRPr lang="en-GB" dirty="0"/>
                    </a:p>
                  </a:txBody>
                  <a:tcPr/>
                </a:tc>
                <a:tc>
                  <a:txBody>
                    <a:bodyPr/>
                    <a:lstStyle/>
                    <a:p>
                      <a:r>
                        <a:rPr lang="en-GB" dirty="0" smtClean="0"/>
                        <a:t>35</a:t>
                      </a:r>
                      <a:r>
                        <a:rPr lang="en-GB" baseline="0" dirty="0" smtClean="0"/>
                        <a:t> € · m</a:t>
                      </a:r>
                      <a:endParaRPr lang="en-GB" dirty="0"/>
                    </a:p>
                  </a:txBody>
                  <a:tcPr/>
                </a:tc>
                <a:tc>
                  <a:txBody>
                    <a:bodyPr/>
                    <a:lstStyle/>
                    <a:p>
                      <a:r>
                        <a:rPr lang="en-GB" dirty="0" smtClean="0"/>
                        <a:t>160 – 230 m </a:t>
                      </a:r>
                      <a:endParaRPr lang="en-GB" dirty="0"/>
                    </a:p>
                  </a:txBody>
                  <a:tcPr/>
                </a:tc>
                <a:tc>
                  <a:txBody>
                    <a:bodyPr/>
                    <a:lstStyle/>
                    <a:p>
                      <a:r>
                        <a:rPr lang="en-GB" dirty="0" smtClean="0"/>
                        <a:t>5600 – 8050 €</a:t>
                      </a:r>
                      <a:endParaRPr lang="en-GB" dirty="0"/>
                    </a:p>
                  </a:txBody>
                  <a:tcPr/>
                </a:tc>
              </a:tr>
              <a:tr h="345638">
                <a:tc>
                  <a:txBody>
                    <a:bodyPr/>
                    <a:lstStyle/>
                    <a:p>
                      <a:r>
                        <a:rPr lang="en-GB" dirty="0" smtClean="0"/>
                        <a:t>Pipes</a:t>
                      </a:r>
                      <a:endParaRPr lang="en-GB" dirty="0"/>
                    </a:p>
                  </a:txBody>
                  <a:tcPr/>
                </a:tc>
                <a:tc>
                  <a:txBody>
                    <a:bodyPr/>
                    <a:lstStyle/>
                    <a:p>
                      <a:r>
                        <a:rPr lang="en-GB" dirty="0" smtClean="0"/>
                        <a:t>6,20 € ·</a:t>
                      </a:r>
                      <a:r>
                        <a:rPr lang="en-GB" baseline="0" dirty="0" smtClean="0"/>
                        <a:t> </a:t>
                      </a:r>
                      <a:r>
                        <a:rPr lang="en-GB" dirty="0" smtClean="0"/>
                        <a:t>m</a:t>
                      </a:r>
                      <a:endParaRPr lang="en-GB" dirty="0"/>
                    </a:p>
                  </a:txBody>
                  <a:tcPr/>
                </a:tc>
                <a:tc>
                  <a:txBody>
                    <a:bodyPr/>
                    <a:lstStyle/>
                    <a:p>
                      <a:r>
                        <a:rPr lang="en-GB" dirty="0" smtClean="0"/>
                        <a:t>160 -230 m </a:t>
                      </a:r>
                      <a:endParaRPr lang="en-GB" dirty="0"/>
                    </a:p>
                  </a:txBody>
                  <a:tcPr/>
                </a:tc>
                <a:tc>
                  <a:txBody>
                    <a:bodyPr/>
                    <a:lstStyle/>
                    <a:p>
                      <a:r>
                        <a:rPr lang="en-GB" dirty="0" smtClean="0"/>
                        <a:t>992 – 1426 €</a:t>
                      </a:r>
                      <a:endParaRPr lang="en-GB" dirty="0"/>
                    </a:p>
                  </a:txBody>
                  <a:tcPr/>
                </a:tc>
              </a:tr>
              <a:tr h="345638">
                <a:tc>
                  <a:txBody>
                    <a:bodyPr/>
                    <a:lstStyle/>
                    <a:p>
                      <a:endParaRPr lang="en-GB" dirty="0"/>
                    </a:p>
                  </a:txBody>
                  <a:tcPr/>
                </a:tc>
                <a:tc>
                  <a:txBody>
                    <a:bodyPr/>
                    <a:lstStyle/>
                    <a:p>
                      <a:endParaRPr lang="en-GB" dirty="0"/>
                    </a:p>
                  </a:txBody>
                  <a:tcPr/>
                </a:tc>
                <a:tc>
                  <a:txBody>
                    <a:bodyPr/>
                    <a:lstStyle/>
                    <a:p>
                      <a:r>
                        <a:rPr lang="en-GB" dirty="0" smtClean="0"/>
                        <a:t>TOTAL </a:t>
                      </a:r>
                      <a:endParaRPr lang="en-GB" dirty="0"/>
                    </a:p>
                  </a:txBody>
                  <a:tcPr/>
                </a:tc>
                <a:tc>
                  <a:txBody>
                    <a:bodyPr/>
                    <a:lstStyle/>
                    <a:p>
                      <a:r>
                        <a:rPr lang="en-GB" dirty="0" smtClean="0"/>
                        <a:t>Max.</a:t>
                      </a:r>
                      <a:r>
                        <a:rPr lang="en-GB" baseline="0" dirty="0" smtClean="0"/>
                        <a:t> </a:t>
                      </a:r>
                      <a:r>
                        <a:rPr lang="en-GB" dirty="0" smtClean="0"/>
                        <a:t>15976 €</a:t>
                      </a:r>
                      <a:endParaRPr lang="en-GB" dirty="0"/>
                    </a:p>
                  </a:txBody>
                  <a:tcPr/>
                </a:tc>
              </a:tr>
            </a:tbl>
          </a:graphicData>
        </a:graphic>
      </p:graphicFrame>
      <p:pic>
        <p:nvPicPr>
          <p:cNvPr id="63527" name="Picture 2" descr="https://encrypted-tbn1.gstatic.com/images?q=tbn:ANd9GcRFyfdhdoHgHEGktCFwGDxaJ5Y1PkKSwxEvZ8mCsB3K3VpFFU_H"/>
          <p:cNvPicPr>
            <a:picLocks noChangeAspect="1" noChangeArrowheads="1"/>
          </p:cNvPicPr>
          <p:nvPr/>
        </p:nvPicPr>
        <p:blipFill>
          <a:blip r:embed="rId3"/>
          <a:srcRect/>
          <a:stretch>
            <a:fillRect/>
          </a:stretch>
        </p:blipFill>
        <p:spPr bwMode="auto">
          <a:xfrm>
            <a:off x="6227763" y="4365625"/>
            <a:ext cx="2619375"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p:cNvSpPr>
            <a:spLocks noGrp="1"/>
          </p:cNvSpPr>
          <p:nvPr>
            <p:ph type="sldNum" sz="quarter" idx="12"/>
          </p:nvPr>
        </p:nvSpPr>
        <p:spPr/>
        <p:txBody>
          <a:bodyPr>
            <a:normAutofit fontScale="85000" lnSpcReduction="20000"/>
          </a:bodyPr>
          <a:lstStyle/>
          <a:p>
            <a:pPr>
              <a:defRPr/>
            </a:pPr>
            <a:fld id="{D44C4D48-FB1E-4984-A5B5-48EC262B1B02}" type="slidenum">
              <a:rPr lang="fr-FR"/>
              <a:pPr>
                <a:defRPr/>
              </a:pPr>
              <a:t>47</a:t>
            </a:fld>
            <a:endParaRPr lang="fr-FR"/>
          </a:p>
        </p:txBody>
      </p:sp>
      <p:sp>
        <p:nvSpPr>
          <p:cNvPr id="64514" name="Contenidor de contingut 3"/>
          <p:cNvSpPr>
            <a:spLocks noGrp="1"/>
          </p:cNvSpPr>
          <p:nvPr>
            <p:ph sz="quarter" idx="1"/>
          </p:nvPr>
        </p:nvSpPr>
        <p:spPr>
          <a:xfrm>
            <a:off x="611188" y="1628775"/>
            <a:ext cx="8153400" cy="4495800"/>
          </a:xfrm>
        </p:spPr>
        <p:txBody>
          <a:bodyPr/>
          <a:lstStyle/>
          <a:p>
            <a:pPr algn="ctr"/>
            <a:endParaRPr lang="ca-ES" smtClean="0"/>
          </a:p>
          <a:p>
            <a:pPr algn="ctr">
              <a:buFont typeface="Wingdings" pitchFamily="2" charset="2"/>
              <a:buNone/>
            </a:pPr>
            <a:r>
              <a:rPr lang="en-GB" sz="4800" smtClean="0"/>
              <a:t>Thanks for your attention</a:t>
            </a:r>
          </a:p>
          <a:p>
            <a:pPr algn="ctr">
              <a:lnSpc>
                <a:spcPct val="200000"/>
              </a:lnSpc>
              <a:buFont typeface="Wingdings" pitchFamily="2" charset="2"/>
              <a:buNone/>
            </a:pPr>
            <a:r>
              <a:rPr lang="en-GB" sz="2400" smtClean="0"/>
              <a:t>We welcome your questions and suggestions</a:t>
            </a:r>
          </a:p>
        </p:txBody>
      </p:sp>
      <p:pic>
        <p:nvPicPr>
          <p:cNvPr id="64515" name="Picture 8" descr="http://3.bp.blogspot.com/-wFHnSL0Ezp4/TZEFTMrhYkI/AAAAAAAAADI/yxcvnCahzTM/s1600/sustainability.jpg"/>
          <p:cNvPicPr>
            <a:picLocks noChangeAspect="1" noChangeArrowheads="1"/>
          </p:cNvPicPr>
          <p:nvPr/>
        </p:nvPicPr>
        <p:blipFill>
          <a:blip r:embed="rId2"/>
          <a:srcRect/>
          <a:stretch>
            <a:fillRect/>
          </a:stretch>
        </p:blipFill>
        <p:spPr bwMode="auto">
          <a:xfrm>
            <a:off x="3059113" y="4221163"/>
            <a:ext cx="3168650" cy="23764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a:xfrm>
            <a:off x="-36513" y="404813"/>
            <a:ext cx="9180513" cy="990600"/>
          </a:xfrm>
        </p:spPr>
        <p:txBody>
          <a:bodyPr/>
          <a:lstStyle/>
          <a:p>
            <a:r>
              <a:rPr lang="fr-FR" smtClean="0"/>
              <a:t>Floor Insulation</a:t>
            </a:r>
          </a:p>
        </p:txBody>
      </p:sp>
      <p:sp>
        <p:nvSpPr>
          <p:cNvPr id="21506" name="Espace réservé du contenu 2"/>
          <p:cNvSpPr>
            <a:spLocks noGrp="1"/>
          </p:cNvSpPr>
          <p:nvPr>
            <p:ph sz="quarter" idx="1"/>
          </p:nvPr>
        </p:nvSpPr>
        <p:spPr>
          <a:xfrm>
            <a:off x="250825" y="1628775"/>
            <a:ext cx="8713788" cy="4679950"/>
          </a:xfrm>
        </p:spPr>
        <p:txBody>
          <a:bodyPr/>
          <a:lstStyle/>
          <a:p>
            <a:r>
              <a:rPr lang="en-US" sz="2400" smtClean="0"/>
              <a:t>An average floor surface of 121 m²</a:t>
            </a:r>
          </a:p>
          <a:p>
            <a:endParaRPr lang="en-US" sz="2400" smtClean="0"/>
          </a:p>
          <a:p>
            <a:r>
              <a:rPr lang="en-US" sz="2400" b="1" smtClean="0"/>
              <a:t>Savings</a:t>
            </a:r>
          </a:p>
          <a:p>
            <a:r>
              <a:rPr lang="en-US" sz="2400" smtClean="0"/>
              <a:t>Savings are ≈ €7.5 per m² per year</a:t>
            </a:r>
          </a:p>
          <a:p>
            <a:r>
              <a:rPr lang="en-US" sz="2400" smtClean="0"/>
              <a:t>This would be</a:t>
            </a:r>
            <a:r>
              <a:rPr lang="en-US" sz="2400" smtClean="0">
                <a:solidFill>
                  <a:srgbClr val="000000"/>
                </a:solidFill>
              </a:rPr>
              <a:t> ≈ €912 per house per year</a:t>
            </a:r>
          </a:p>
          <a:p>
            <a:endParaRPr lang="en-US" sz="2400" b="1" smtClean="0">
              <a:solidFill>
                <a:srgbClr val="000000"/>
              </a:solidFill>
            </a:endParaRPr>
          </a:p>
          <a:p>
            <a:r>
              <a:rPr lang="en-US" sz="2400" b="1" smtClean="0">
                <a:solidFill>
                  <a:srgbClr val="000000"/>
                </a:solidFill>
              </a:rPr>
              <a:t>Investments</a:t>
            </a:r>
          </a:p>
          <a:p>
            <a:r>
              <a:rPr lang="en-US" sz="2400" smtClean="0">
                <a:solidFill>
                  <a:srgbClr val="000000"/>
                </a:solidFill>
              </a:rPr>
              <a:t>One m² = €25</a:t>
            </a:r>
          </a:p>
          <a:p>
            <a:r>
              <a:rPr lang="en-US" sz="2400" smtClean="0">
                <a:solidFill>
                  <a:srgbClr val="000000"/>
                </a:solidFill>
              </a:rPr>
              <a:t>20 m² = €3025.00</a:t>
            </a:r>
          </a:p>
          <a:p>
            <a:pPr algn="r"/>
            <a:r>
              <a:rPr lang="en-US" sz="2400" b="1" i="1" smtClean="0">
                <a:solidFill>
                  <a:srgbClr val="000000"/>
                </a:solidFill>
              </a:rPr>
              <a:t>Payback time is 3 years and 4 months</a:t>
            </a:r>
            <a:endParaRPr lang="en-US" sz="1800" b="1" i="1" smtClean="0"/>
          </a:p>
          <a:p>
            <a:pPr lvl="1"/>
            <a:endParaRPr lang="en-US" sz="1800" smtClean="0"/>
          </a:p>
          <a:p>
            <a:endParaRPr lang="en-US" sz="1800" smtClean="0"/>
          </a:p>
          <a:p>
            <a:endParaRPr lang="en-US" sz="1800" smtClean="0"/>
          </a:p>
          <a:p>
            <a:endParaRPr lang="en-US" sz="1800" u="sng" smtClean="0"/>
          </a:p>
          <a:p>
            <a:endParaRPr lang="fr-FR" sz="1800" u="sng" smtClean="0"/>
          </a:p>
          <a:p>
            <a:endParaRPr lang="fr-FR" sz="1800" u="sng" smtClean="0"/>
          </a:p>
          <a:p>
            <a:endParaRPr lang="fr-FR" sz="1800"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73EDD185-A238-49CC-AD4F-9FA35FDEA967}" type="slidenum">
              <a:rPr lang="fr-FR"/>
              <a:pPr>
                <a:defRPr/>
              </a:pPr>
              <a:t>5</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hlinkClick r:id="rId2" action="ppaction://hlinksldjump"/>
              </a:rPr>
              <a:t>Rudy </a:t>
            </a:r>
            <a:r>
              <a:rPr lang="fr-FR" sz="1600" dirty="0">
                <a:solidFill>
                  <a:schemeClr val="bg2">
                    <a:lumMod val="50000"/>
                  </a:schemeClr>
                </a:solidFill>
                <a:latin typeface="+mj-lt"/>
                <a:ea typeface="+mj-ea"/>
                <a:cs typeface="+mj-cs"/>
              </a:rPr>
              <a:t>           Kristian             Xavier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36513" y="404813"/>
            <a:ext cx="9180513" cy="990600"/>
          </a:xfrm>
        </p:spPr>
        <p:txBody>
          <a:bodyPr/>
          <a:lstStyle/>
          <a:p>
            <a:r>
              <a:rPr lang="fr-FR" smtClean="0"/>
              <a:t>Cavity Wall Insulation</a:t>
            </a:r>
          </a:p>
        </p:txBody>
      </p:sp>
      <p:sp>
        <p:nvSpPr>
          <p:cNvPr id="22530" name="Espace réservé du contenu 2"/>
          <p:cNvSpPr>
            <a:spLocks noGrp="1"/>
          </p:cNvSpPr>
          <p:nvPr>
            <p:ph sz="quarter" idx="1"/>
          </p:nvPr>
        </p:nvSpPr>
        <p:spPr>
          <a:xfrm>
            <a:off x="250825" y="1628775"/>
            <a:ext cx="8713788" cy="4679950"/>
          </a:xfrm>
        </p:spPr>
        <p:txBody>
          <a:bodyPr/>
          <a:lstStyle/>
          <a:p>
            <a:r>
              <a:rPr lang="en-US" sz="2400" smtClean="0"/>
              <a:t>An average wall surface of 145 m²</a:t>
            </a:r>
          </a:p>
          <a:p>
            <a:endParaRPr lang="en-US" sz="2400" smtClean="0"/>
          </a:p>
          <a:p>
            <a:r>
              <a:rPr lang="en-US" sz="2400" b="1" smtClean="0"/>
              <a:t>Savings</a:t>
            </a:r>
          </a:p>
          <a:p>
            <a:r>
              <a:rPr lang="en-US" sz="2400" smtClean="0"/>
              <a:t>Savings are ≈ €13.5 per m² per year</a:t>
            </a:r>
          </a:p>
          <a:p>
            <a:r>
              <a:rPr lang="en-US" sz="2400" smtClean="0"/>
              <a:t>This would be</a:t>
            </a:r>
            <a:r>
              <a:rPr lang="en-US" sz="2400" smtClean="0">
                <a:solidFill>
                  <a:srgbClr val="000000"/>
                </a:solidFill>
              </a:rPr>
              <a:t> ≈ €1967 per house per year</a:t>
            </a:r>
          </a:p>
          <a:p>
            <a:endParaRPr lang="en-US" sz="2400" b="1" smtClean="0">
              <a:solidFill>
                <a:srgbClr val="000000"/>
              </a:solidFill>
            </a:endParaRPr>
          </a:p>
          <a:p>
            <a:r>
              <a:rPr lang="en-US" sz="2400" b="1" smtClean="0">
                <a:solidFill>
                  <a:srgbClr val="000000"/>
                </a:solidFill>
              </a:rPr>
              <a:t>Investments</a:t>
            </a:r>
          </a:p>
          <a:p>
            <a:r>
              <a:rPr lang="en-US" sz="2400" smtClean="0">
                <a:solidFill>
                  <a:srgbClr val="000000"/>
                </a:solidFill>
              </a:rPr>
              <a:t>One m² = €19</a:t>
            </a:r>
          </a:p>
          <a:p>
            <a:r>
              <a:rPr lang="en-US" sz="2400" smtClean="0">
                <a:solidFill>
                  <a:srgbClr val="000000"/>
                </a:solidFill>
              </a:rPr>
              <a:t>20 m² = €2755.00</a:t>
            </a:r>
          </a:p>
          <a:p>
            <a:pPr algn="r"/>
            <a:r>
              <a:rPr lang="en-US" sz="2400" b="1" i="1" smtClean="0">
                <a:solidFill>
                  <a:srgbClr val="000000"/>
                </a:solidFill>
              </a:rPr>
              <a:t>Payback time is 1 years and 5 months</a:t>
            </a:r>
            <a:endParaRPr lang="en-US" sz="1800" b="1" i="1" smtClean="0"/>
          </a:p>
          <a:p>
            <a:pPr lvl="1"/>
            <a:endParaRPr lang="en-US" sz="1800" smtClean="0"/>
          </a:p>
          <a:p>
            <a:endParaRPr lang="en-US" sz="1800" smtClean="0"/>
          </a:p>
          <a:p>
            <a:endParaRPr lang="en-US" sz="1800" smtClean="0"/>
          </a:p>
          <a:p>
            <a:endParaRPr lang="en-US" sz="1800" u="sng" smtClean="0"/>
          </a:p>
          <a:p>
            <a:endParaRPr lang="fr-FR" sz="1800" u="sng" smtClean="0"/>
          </a:p>
          <a:p>
            <a:endParaRPr lang="fr-FR" sz="1800" u="sng" smtClean="0"/>
          </a:p>
          <a:p>
            <a:endParaRPr lang="fr-FR" sz="1800" u="sng" smtClean="0"/>
          </a:p>
          <a:p>
            <a:endParaRPr lang="fr-FR" sz="1800"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AD2B396F-9176-47F4-A645-827130B85E81}" type="slidenum">
              <a:rPr lang="fr-FR"/>
              <a:pPr>
                <a:defRPr/>
              </a:pPr>
              <a:t>6</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hlinkClick r:id="rId2" action="ppaction://hlinksldjump"/>
              </a:rPr>
              <a:t>Rudy </a:t>
            </a:r>
            <a:r>
              <a:rPr lang="fr-FR" sz="1600" dirty="0">
                <a:solidFill>
                  <a:schemeClr val="bg2">
                    <a:lumMod val="50000"/>
                  </a:schemeClr>
                </a:solidFill>
                <a:latin typeface="+mj-lt"/>
                <a:ea typeface="+mj-ea"/>
                <a:cs typeface="+mj-cs"/>
              </a:rPr>
              <a:t>           Kristian             Xavier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36513" y="404813"/>
            <a:ext cx="9180513" cy="990600"/>
          </a:xfrm>
        </p:spPr>
        <p:txBody>
          <a:bodyPr/>
          <a:lstStyle/>
          <a:p>
            <a:r>
              <a:rPr lang="fr-FR" smtClean="0"/>
              <a:t>Ceiling Insulation</a:t>
            </a:r>
          </a:p>
        </p:txBody>
      </p:sp>
      <p:sp>
        <p:nvSpPr>
          <p:cNvPr id="23554" name="Espace réservé du contenu 2"/>
          <p:cNvSpPr>
            <a:spLocks noGrp="1"/>
          </p:cNvSpPr>
          <p:nvPr>
            <p:ph sz="quarter" idx="1"/>
          </p:nvPr>
        </p:nvSpPr>
        <p:spPr>
          <a:xfrm>
            <a:off x="250825" y="1628775"/>
            <a:ext cx="8713788" cy="4679950"/>
          </a:xfrm>
        </p:spPr>
        <p:txBody>
          <a:bodyPr/>
          <a:lstStyle/>
          <a:p>
            <a:r>
              <a:rPr lang="en-US" sz="2400" smtClean="0"/>
              <a:t>An average ceiling surface of 156 m²</a:t>
            </a:r>
          </a:p>
          <a:p>
            <a:endParaRPr lang="en-US" sz="2400" smtClean="0"/>
          </a:p>
          <a:p>
            <a:r>
              <a:rPr lang="en-US" sz="2400" b="1" smtClean="0"/>
              <a:t>Savings</a:t>
            </a:r>
          </a:p>
          <a:p>
            <a:r>
              <a:rPr lang="en-US" sz="2400" smtClean="0"/>
              <a:t>Savings are ≈ €11.7 per m² per year</a:t>
            </a:r>
          </a:p>
          <a:p>
            <a:r>
              <a:rPr lang="en-US" sz="2400" smtClean="0"/>
              <a:t>This would be</a:t>
            </a:r>
            <a:r>
              <a:rPr lang="en-US" sz="2400" smtClean="0">
                <a:solidFill>
                  <a:srgbClr val="000000"/>
                </a:solidFill>
              </a:rPr>
              <a:t> ≈ €1828 per house per year</a:t>
            </a:r>
          </a:p>
          <a:p>
            <a:endParaRPr lang="en-US" sz="2400" b="1" smtClean="0">
              <a:solidFill>
                <a:srgbClr val="000000"/>
              </a:solidFill>
            </a:endParaRPr>
          </a:p>
          <a:p>
            <a:r>
              <a:rPr lang="en-US" sz="2400" b="1" smtClean="0">
                <a:solidFill>
                  <a:srgbClr val="000000"/>
                </a:solidFill>
              </a:rPr>
              <a:t>Investments</a:t>
            </a:r>
          </a:p>
          <a:p>
            <a:r>
              <a:rPr lang="en-US" sz="2400" smtClean="0">
                <a:solidFill>
                  <a:srgbClr val="000000"/>
                </a:solidFill>
              </a:rPr>
              <a:t>One m² = €20</a:t>
            </a:r>
          </a:p>
          <a:p>
            <a:r>
              <a:rPr lang="en-US" sz="2400" smtClean="0">
                <a:solidFill>
                  <a:srgbClr val="000000"/>
                </a:solidFill>
              </a:rPr>
              <a:t>20 m² = €3120.00</a:t>
            </a:r>
          </a:p>
          <a:p>
            <a:pPr algn="r"/>
            <a:r>
              <a:rPr lang="en-US" sz="2400" b="1" i="1" smtClean="0">
                <a:solidFill>
                  <a:srgbClr val="000000"/>
                </a:solidFill>
              </a:rPr>
              <a:t>Payback time is 1 years and 8 months</a:t>
            </a:r>
            <a:endParaRPr lang="en-US" sz="1800" b="1" i="1" smtClean="0"/>
          </a:p>
          <a:p>
            <a:pPr lvl="1"/>
            <a:endParaRPr lang="en-US" sz="1800" smtClean="0"/>
          </a:p>
          <a:p>
            <a:endParaRPr lang="en-US" sz="1800" smtClean="0"/>
          </a:p>
          <a:p>
            <a:endParaRPr lang="en-US" sz="1800" smtClean="0"/>
          </a:p>
          <a:p>
            <a:endParaRPr lang="en-US" sz="1800" u="sng" smtClean="0"/>
          </a:p>
          <a:p>
            <a:endParaRPr lang="fr-FR" sz="1800" u="sng" smtClean="0"/>
          </a:p>
          <a:p>
            <a:endParaRPr lang="fr-FR" sz="1800" u="sng" smtClean="0"/>
          </a:p>
          <a:p>
            <a:endParaRPr lang="fr-FR" sz="1800" u="sng" smtClean="0"/>
          </a:p>
          <a:p>
            <a:endParaRPr lang="fr-FR" sz="1800" u="sng"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B8B9DB93-5BD5-4AAC-8790-ED0C79606592}" type="slidenum">
              <a:rPr lang="fr-FR"/>
              <a:pPr>
                <a:defRPr/>
              </a:pPr>
              <a:t>7</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hlinkClick r:id="rId2" action="ppaction://hlinksldjump"/>
              </a:rPr>
              <a:t>Rudy </a:t>
            </a:r>
            <a:r>
              <a:rPr lang="fr-FR" sz="1600" dirty="0">
                <a:solidFill>
                  <a:schemeClr val="bg2">
                    <a:lumMod val="50000"/>
                  </a:schemeClr>
                </a:solidFill>
                <a:latin typeface="+mj-lt"/>
                <a:ea typeface="+mj-ea"/>
                <a:cs typeface="+mj-cs"/>
              </a:rPr>
              <a:t>           Kristian             Xavier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36513" y="404813"/>
            <a:ext cx="9180513" cy="990600"/>
          </a:xfrm>
        </p:spPr>
        <p:txBody>
          <a:bodyPr/>
          <a:lstStyle/>
          <a:p>
            <a:r>
              <a:rPr lang="fr-FR" smtClean="0"/>
              <a:t>Insulation (overview)</a:t>
            </a:r>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1C3F306B-41F7-4D21-A630-647D5949D050}" type="slidenum">
              <a:rPr lang="fr-FR"/>
              <a:pPr>
                <a:defRPr/>
              </a:pPr>
              <a:t>8</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hlinkClick r:id="rId2" action="ppaction://hlinksldjump"/>
              </a:rPr>
              <a:t>Rudy </a:t>
            </a:r>
            <a:r>
              <a:rPr lang="fr-FR" sz="1600" dirty="0">
                <a:solidFill>
                  <a:schemeClr val="bg2">
                    <a:lumMod val="50000"/>
                  </a:schemeClr>
                </a:solidFill>
                <a:latin typeface="+mj-lt"/>
                <a:ea typeface="+mj-ea"/>
                <a:cs typeface="+mj-cs"/>
              </a:rPr>
              <a:t>           Kristian             Xavier             Miguel              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582" name="Content Placeholder 4"/>
          <p:cNvSpPr>
            <a:spLocks noGrp="1"/>
          </p:cNvSpPr>
          <p:nvPr>
            <p:ph sz="quarter" idx="1"/>
          </p:nvPr>
        </p:nvSpPr>
        <p:spPr>
          <a:xfrm>
            <a:off x="612775" y="1600200"/>
            <a:ext cx="8153400" cy="4495800"/>
          </a:xfrm>
        </p:spPr>
        <p:txBody>
          <a:bodyPr/>
          <a:lstStyle/>
          <a:p>
            <a:endParaRPr lang="en-US" smtClean="0"/>
          </a:p>
        </p:txBody>
      </p:sp>
      <p:pic>
        <p:nvPicPr>
          <p:cNvPr id="24583" name="Picture 1"/>
          <p:cNvPicPr>
            <a:picLocks noChangeAspect="1" noChangeArrowheads="1"/>
          </p:cNvPicPr>
          <p:nvPr/>
        </p:nvPicPr>
        <p:blipFill>
          <a:blip r:embed="rId3"/>
          <a:srcRect l="452" t="1683" r="549"/>
          <a:stretch>
            <a:fillRect/>
          </a:stretch>
        </p:blipFill>
        <p:spPr bwMode="auto">
          <a:xfrm>
            <a:off x="76200" y="2466975"/>
            <a:ext cx="8929688" cy="269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36513" y="404813"/>
            <a:ext cx="9180513" cy="990600"/>
          </a:xfrm>
        </p:spPr>
        <p:txBody>
          <a:bodyPr/>
          <a:lstStyle/>
          <a:p>
            <a:r>
              <a:rPr lang="fr-FR" smtClean="0"/>
              <a:t>Why Wind Power ?</a:t>
            </a:r>
          </a:p>
        </p:txBody>
      </p:sp>
      <p:sp>
        <p:nvSpPr>
          <p:cNvPr id="25602" name="Espace réservé du contenu 2"/>
          <p:cNvSpPr>
            <a:spLocks noGrp="1"/>
          </p:cNvSpPr>
          <p:nvPr>
            <p:ph sz="quarter" idx="1"/>
          </p:nvPr>
        </p:nvSpPr>
        <p:spPr>
          <a:xfrm>
            <a:off x="250825" y="1484313"/>
            <a:ext cx="8713788" cy="792162"/>
          </a:xfrm>
        </p:spPr>
        <p:txBody>
          <a:bodyPr/>
          <a:lstStyle/>
          <a:p>
            <a:pPr marL="0" indent="0">
              <a:buFont typeface="Wingdings" pitchFamily="2" charset="2"/>
              <a:buNone/>
            </a:pPr>
            <a:r>
              <a:rPr lang="en-US" sz="1800" smtClean="0"/>
              <a:t>On the area is </a:t>
            </a:r>
            <a:r>
              <a:rPr lang="en-US" sz="1800" smtClean="0">
                <a:solidFill>
                  <a:srgbClr val="FF0000"/>
                </a:solidFill>
              </a:rPr>
              <a:t>one of the highest points in Ostrobottnia region </a:t>
            </a:r>
            <a:r>
              <a:rPr lang="en-US" sz="1800" smtClean="0"/>
              <a:t>, Hoppamäki , </a:t>
            </a:r>
            <a:r>
              <a:rPr lang="en-US" sz="1800" smtClean="0">
                <a:solidFill>
                  <a:srgbClr val="FF0000"/>
                </a:solidFill>
              </a:rPr>
              <a:t>72 meters </a:t>
            </a:r>
            <a:r>
              <a:rPr lang="en-US" sz="1800" smtClean="0"/>
              <a:t>above sea level.</a:t>
            </a:r>
            <a:endParaRPr lang="fr-FR" sz="1800" smtClean="0"/>
          </a:p>
        </p:txBody>
      </p:sp>
      <p:sp>
        <p:nvSpPr>
          <p:cNvPr id="7" name="Espace réservé du numéro de diapositive 6"/>
          <p:cNvSpPr>
            <a:spLocks noGrp="1"/>
          </p:cNvSpPr>
          <p:nvPr>
            <p:ph type="sldNum" sz="quarter" idx="12"/>
          </p:nvPr>
        </p:nvSpPr>
        <p:spPr/>
        <p:txBody>
          <a:bodyPr>
            <a:normAutofit fontScale="85000" lnSpcReduction="20000"/>
          </a:bodyPr>
          <a:lstStyle/>
          <a:p>
            <a:pPr>
              <a:defRPr/>
            </a:pPr>
            <a:fld id="{C5561625-C8D8-4A3C-9D4A-05A3C1AF3FBE}" type="slidenum">
              <a:rPr lang="fr-FR"/>
              <a:pPr>
                <a:defRPr/>
              </a:pPr>
              <a:t>9</a:t>
            </a:fld>
            <a:endParaRPr lang="fr-FR" dirty="0"/>
          </a:p>
        </p:txBody>
      </p:sp>
      <p:sp>
        <p:nvSpPr>
          <p:cNvPr id="9" name="Titre 1"/>
          <p:cNvSpPr txBox="1">
            <a:spLocks/>
          </p:cNvSpPr>
          <p:nvPr/>
        </p:nvSpPr>
        <p:spPr>
          <a:xfrm>
            <a:off x="0" y="6524625"/>
            <a:ext cx="9144000" cy="333375"/>
          </a:xfrm>
          <a:prstGeom prst="rect">
            <a:avLst/>
          </a:prstGeom>
        </p:spPr>
        <p:txBody>
          <a:bodyPr anchor="ctr">
            <a:normAutofit fontScale="55000" lnSpcReduction="20000"/>
          </a:bodyPr>
          <a:lstStyle/>
          <a:p>
            <a:pPr fontAlgn="auto">
              <a:spcAft>
                <a:spcPts val="0"/>
              </a:spcAft>
              <a:defRPr/>
            </a:pPr>
            <a:r>
              <a:rPr lang="fr-FR" sz="3200" dirty="0" err="1">
                <a:solidFill>
                  <a:schemeClr val="tx2"/>
                </a:solidFill>
                <a:latin typeface="+mn-lt"/>
              </a:rPr>
              <a:t>Energy</a:t>
            </a:r>
            <a:r>
              <a:rPr lang="fr-FR" sz="3200" dirty="0">
                <a:solidFill>
                  <a:schemeClr val="tx2"/>
                </a:solidFill>
                <a:latin typeface="+mn-lt"/>
              </a:rPr>
              <a:t> village                                       </a:t>
            </a:r>
            <a:r>
              <a:rPr lang="fr-FR" sz="3200" dirty="0" err="1">
                <a:solidFill>
                  <a:schemeClr val="tx2"/>
                </a:solidFill>
                <a:latin typeface="+mn-lt"/>
              </a:rPr>
              <a:t>Special</a:t>
            </a:r>
            <a:r>
              <a:rPr lang="fr-FR" sz="3200" dirty="0">
                <a:solidFill>
                  <a:schemeClr val="tx2"/>
                </a:solidFill>
                <a:latin typeface="+mn-lt"/>
              </a:rPr>
              <a:t> meeting                                           31/10/12</a:t>
            </a:r>
          </a:p>
        </p:txBody>
      </p:sp>
      <p:sp>
        <p:nvSpPr>
          <p:cNvPr id="10" name="Titre 1"/>
          <p:cNvSpPr txBox="1">
            <a:spLocks/>
          </p:cNvSpPr>
          <p:nvPr/>
        </p:nvSpPr>
        <p:spPr>
          <a:xfrm>
            <a:off x="1547813" y="-171450"/>
            <a:ext cx="9144000" cy="765175"/>
          </a:xfrm>
          <a:prstGeom prst="rect">
            <a:avLst/>
          </a:prstGeom>
        </p:spPr>
        <p:txBody>
          <a:bodyPr anchor="ctr">
            <a:normAutofit/>
          </a:bodyPr>
          <a:lstStyle/>
          <a:p>
            <a:pPr fontAlgn="auto">
              <a:spcAft>
                <a:spcPts val="0"/>
              </a:spcAft>
              <a:defRPr/>
            </a:pPr>
            <a:r>
              <a:rPr lang="fr-FR" sz="1600" dirty="0">
                <a:solidFill>
                  <a:schemeClr val="bg2">
                    <a:lumMod val="50000"/>
                  </a:schemeClr>
                </a:solidFill>
                <a:latin typeface="+mj-lt"/>
                <a:ea typeface="+mj-ea"/>
                <a:cs typeface="+mj-cs"/>
              </a:rPr>
              <a:t>Rudy            Kristian             Xavier             Miguel              </a:t>
            </a:r>
            <a:r>
              <a:rPr lang="fr-FR" sz="1600" dirty="0">
                <a:solidFill>
                  <a:schemeClr val="bg2">
                    <a:lumMod val="50000"/>
                  </a:schemeClr>
                </a:solidFill>
                <a:latin typeface="+mj-lt"/>
                <a:ea typeface="+mj-ea"/>
                <a:cs typeface="+mj-cs"/>
                <a:hlinkClick r:id="rId2" action="ppaction://hlinksldjump"/>
              </a:rPr>
              <a:t>Vincent</a:t>
            </a:r>
            <a:endParaRPr lang="fr-FR" sz="1600" dirty="0">
              <a:solidFill>
                <a:schemeClr val="bg2">
                  <a:lumMod val="50000"/>
                </a:schemeClr>
              </a:solidFill>
              <a:latin typeface="+mj-lt"/>
              <a:ea typeface="+mj-ea"/>
              <a:cs typeface="+mj-cs"/>
            </a:endParaRPr>
          </a:p>
        </p:txBody>
      </p:sp>
      <p:cxnSp>
        <p:nvCxnSpPr>
          <p:cNvPr id="11" name="Connecteur droit 10"/>
          <p:cNvCxnSpPr/>
          <p:nvPr/>
        </p:nvCxnSpPr>
        <p:spPr>
          <a:xfrm>
            <a:off x="0" y="6524625"/>
            <a:ext cx="9144000"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srcRect/>
          <a:stretch>
            <a:fillRect/>
          </a:stretch>
        </p:blipFill>
        <p:spPr bwMode="auto">
          <a:xfrm>
            <a:off x="249238" y="2155825"/>
            <a:ext cx="4308475" cy="4329113"/>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4" name="Rectangle 3"/>
          <p:cNvSpPr/>
          <p:nvPr/>
        </p:nvSpPr>
        <p:spPr>
          <a:xfrm>
            <a:off x="2843213" y="2205038"/>
            <a:ext cx="1641475" cy="1584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400" dirty="0">
              <a:solidFill>
                <a:schemeClr val="tx1"/>
              </a:solidFill>
            </a:endParaRPr>
          </a:p>
        </p:txBody>
      </p:sp>
      <p:sp>
        <p:nvSpPr>
          <p:cNvPr id="25609" name="Rectangle 5"/>
          <p:cNvSpPr>
            <a:spLocks noChangeArrowheads="1"/>
          </p:cNvSpPr>
          <p:nvPr/>
        </p:nvSpPr>
        <p:spPr bwMode="auto">
          <a:xfrm>
            <a:off x="5292725" y="3708400"/>
            <a:ext cx="2968625" cy="368300"/>
          </a:xfrm>
          <a:prstGeom prst="rect">
            <a:avLst/>
          </a:prstGeom>
          <a:noFill/>
          <a:ln w="9525">
            <a:noFill/>
            <a:miter lim="800000"/>
            <a:headEnd/>
            <a:tailEnd/>
          </a:ln>
        </p:spPr>
        <p:txBody>
          <a:bodyPr wrap="none">
            <a:spAutoFit/>
          </a:bodyPr>
          <a:lstStyle/>
          <a:p>
            <a:r>
              <a:rPr lang="en-US">
                <a:latin typeface="Tw Cen MT" pitchFamily="34" charset="0"/>
              </a:rPr>
              <a:t>Wind energy potential is high.</a:t>
            </a:r>
          </a:p>
        </p:txBody>
      </p:sp>
      <p:sp>
        <p:nvSpPr>
          <p:cNvPr id="25610" name="Rectangle 7"/>
          <p:cNvSpPr>
            <a:spLocks noChangeArrowheads="1"/>
          </p:cNvSpPr>
          <p:nvPr/>
        </p:nvSpPr>
        <p:spPr bwMode="auto">
          <a:xfrm>
            <a:off x="4643438" y="4283075"/>
            <a:ext cx="4576762" cy="369888"/>
          </a:xfrm>
          <a:prstGeom prst="rect">
            <a:avLst/>
          </a:prstGeom>
          <a:noFill/>
          <a:ln w="9525">
            <a:noFill/>
            <a:miter lim="800000"/>
            <a:headEnd/>
            <a:tailEnd/>
          </a:ln>
        </p:spPr>
        <p:txBody>
          <a:bodyPr wrap="none">
            <a:spAutoFit/>
          </a:bodyPr>
          <a:lstStyle/>
          <a:p>
            <a:r>
              <a:rPr lang="en-US">
                <a:latin typeface="Tw Cen MT" pitchFamily="34" charset="0"/>
              </a:rPr>
              <a:t>Komossa is interested in Windpower production.</a:t>
            </a:r>
            <a:endParaRPr lang="fr-FR">
              <a:latin typeface="Tw Cen MT" pitchFamily="34" charset="0"/>
            </a:endParaRPr>
          </a:p>
        </p:txBody>
      </p:sp>
      <p:sp>
        <p:nvSpPr>
          <p:cNvPr id="25611" name="Rectangle 13"/>
          <p:cNvSpPr>
            <a:spLocks noChangeArrowheads="1"/>
          </p:cNvSpPr>
          <p:nvPr/>
        </p:nvSpPr>
        <p:spPr bwMode="auto">
          <a:xfrm>
            <a:off x="4745038" y="5229225"/>
            <a:ext cx="4259262" cy="646113"/>
          </a:xfrm>
          <a:prstGeom prst="rect">
            <a:avLst/>
          </a:prstGeom>
          <a:noFill/>
          <a:ln w="9525">
            <a:noFill/>
            <a:miter lim="800000"/>
            <a:headEnd/>
            <a:tailEnd/>
          </a:ln>
        </p:spPr>
        <p:txBody>
          <a:bodyPr>
            <a:spAutoFit/>
          </a:bodyPr>
          <a:lstStyle/>
          <a:p>
            <a:pPr algn="ctr"/>
            <a:r>
              <a:rPr lang="en-US">
                <a:solidFill>
                  <a:schemeClr val="accent2"/>
                </a:solidFill>
                <a:latin typeface="Tw Cen MT" pitchFamily="34" charset="0"/>
              </a:rPr>
              <a:t>All the conditions are present to take an interest to this type of energy.</a:t>
            </a:r>
            <a:endParaRPr lang="fr-FR">
              <a:solidFill>
                <a:schemeClr val="accent2"/>
              </a:solidFill>
              <a:latin typeface="Tw Cen MT"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bg1"/>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7429</TotalTime>
  <Words>2877</Words>
  <Application>Microsoft Office PowerPoint</Application>
  <PresentationFormat>On-screen Show (4:3)</PresentationFormat>
  <Paragraphs>629</Paragraphs>
  <Slides>47</Slides>
  <Notes>1</Notes>
  <HiddenSlides>0</HiddenSlides>
  <MMClips>0</MMClips>
  <ScaleCrop>false</ScaleCrop>
  <HeadingPairs>
    <vt:vector size="6" baseType="variant">
      <vt:variant>
        <vt:lpstr>Använt teckensnitt</vt:lpstr>
      </vt:variant>
      <vt:variant>
        <vt:i4>7</vt:i4>
      </vt:variant>
      <vt:variant>
        <vt:lpstr>Formgivningsmall</vt:lpstr>
      </vt:variant>
      <vt:variant>
        <vt:i4>9</vt:i4>
      </vt:variant>
      <vt:variant>
        <vt:lpstr>Bildrubriker</vt:lpstr>
      </vt:variant>
      <vt:variant>
        <vt:i4>47</vt:i4>
      </vt:variant>
    </vt:vector>
  </HeadingPairs>
  <TitlesOfParts>
    <vt:vector size="63" baseType="lpstr">
      <vt:lpstr>Tw Cen MT</vt:lpstr>
      <vt:lpstr>Arial</vt:lpstr>
      <vt:lpstr>Wingdings</vt:lpstr>
      <vt:lpstr>Wingdings 2</vt:lpstr>
      <vt:lpstr>Calibri</vt:lpstr>
      <vt:lpstr>Times New Roman</vt:lpstr>
      <vt:lpstr>Courier New</vt:lpstr>
      <vt:lpstr>Médian</vt:lpstr>
      <vt:lpstr>Médian</vt:lpstr>
      <vt:lpstr>Médian</vt:lpstr>
      <vt:lpstr>Médian</vt:lpstr>
      <vt:lpstr>Médian</vt:lpstr>
      <vt:lpstr>Médian</vt:lpstr>
      <vt:lpstr>Médian</vt:lpstr>
      <vt:lpstr>Médian</vt:lpstr>
      <vt:lpstr>Médian</vt:lpstr>
      <vt:lpstr>Energy Village</vt:lpstr>
      <vt:lpstr>Data of Komossa</vt:lpstr>
      <vt:lpstr>Insulation</vt:lpstr>
      <vt:lpstr>Window Insulation</vt:lpstr>
      <vt:lpstr>Floor Insulation</vt:lpstr>
      <vt:lpstr>Cavity Wall Insulation</vt:lpstr>
      <vt:lpstr>Ceiling Insulation</vt:lpstr>
      <vt:lpstr>Insulation (overview)</vt:lpstr>
      <vt:lpstr>Why Wind Power ?</vt:lpstr>
      <vt:lpstr>Connexion to Electrical network ?</vt:lpstr>
      <vt:lpstr>Which type of Wind power to choose?</vt:lpstr>
      <vt:lpstr>Economic aspects</vt:lpstr>
      <vt:lpstr>Economic aspects</vt:lpstr>
      <vt:lpstr>Economic aspects</vt:lpstr>
      <vt:lpstr>Economic aspects</vt:lpstr>
      <vt:lpstr>Conclusion / Estimation cost</vt:lpstr>
      <vt:lpstr>Conclusion / Estimation cost</vt:lpstr>
      <vt:lpstr>Solar Energy</vt:lpstr>
      <vt:lpstr>Solar Energy</vt:lpstr>
      <vt:lpstr>Solar Energy</vt:lpstr>
      <vt:lpstr>Solar Energy</vt:lpstr>
      <vt:lpstr>Solar Energy</vt:lpstr>
      <vt:lpstr>Solar Energy</vt:lpstr>
      <vt:lpstr> </vt:lpstr>
      <vt:lpstr>BIOGAS</vt:lpstr>
      <vt:lpstr>BIOGAS</vt:lpstr>
      <vt:lpstr>BIOGAS</vt:lpstr>
      <vt:lpstr>BIOGAS</vt:lpstr>
      <vt:lpstr>BIOGAS</vt:lpstr>
      <vt:lpstr>BIOGAS</vt:lpstr>
      <vt:lpstr>Biomass energy</vt:lpstr>
      <vt:lpstr>Biomass energy in general</vt:lpstr>
      <vt:lpstr>Categories of biomass materials</vt:lpstr>
      <vt:lpstr>Potential biomass sources in Komossa</vt:lpstr>
      <vt:lpstr>Energy potential in Komossa</vt:lpstr>
      <vt:lpstr>General fuel prices</vt:lpstr>
      <vt:lpstr>General fuel prices</vt:lpstr>
      <vt:lpstr>Economical comparison of the different solutions </vt:lpstr>
      <vt:lpstr>Economical comparison of the different solutions</vt:lpstr>
      <vt:lpstr>Pros and cons of the different fuels</vt:lpstr>
      <vt:lpstr>Conclusions</vt:lpstr>
      <vt:lpstr>Bild 42</vt:lpstr>
      <vt:lpstr>Geothermal</vt:lpstr>
      <vt:lpstr>Bild 44</vt:lpstr>
      <vt:lpstr>Geothermal</vt:lpstr>
      <vt:lpstr>Geothermal</vt:lpstr>
      <vt:lpstr>Bild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matériaux Caoutchouteux</dc:title>
  <dc:creator>mika</dc:creator>
  <cp:lastModifiedBy>Vinden</cp:lastModifiedBy>
  <cp:revision>278</cp:revision>
  <dcterms:created xsi:type="dcterms:W3CDTF">2012-04-26T08:56:32Z</dcterms:created>
  <dcterms:modified xsi:type="dcterms:W3CDTF">2012-11-01T16:35:23Z</dcterms:modified>
</cp:coreProperties>
</file>